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259" r:id="rId4"/>
    <p:sldId id="304" r:id="rId5"/>
    <p:sldId id="262" r:id="rId6"/>
    <p:sldId id="263" r:id="rId7"/>
    <p:sldId id="265" r:id="rId8"/>
    <p:sldId id="264" r:id="rId9"/>
    <p:sldId id="268" r:id="rId10"/>
    <p:sldId id="269" r:id="rId11"/>
    <p:sldId id="325"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Lst>
  <p:sldSz cx="9144000" cy="6858000" type="screen4x3"/>
  <p:notesSz cx="6858000" cy="9144000"/>
  <p:embeddedFontLst>
    <p:embeddedFont>
      <p:font typeface="Century Gothic" panose="020B050202020202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8PDBfSetZ9IovlOp3nx/v9zJJ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46EA51-9AA7-4F2C-9D9F-E7A2CE7B73E4}">
  <a:tblStyle styleId="{3846EA51-9AA7-4F2C-9D9F-E7A2CE7B73E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60D9BF3-F640-49CE-B713-32094243918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varScale="1">
        <p:scale>
          <a:sx n="128" d="100"/>
          <a:sy n="128" d="100"/>
        </p:scale>
        <p:origin x="276" y="114"/>
      </p:cViewPr>
      <p:guideLst>
        <p:guide orient="horz" pos="2160"/>
        <p:guide pos="2880"/>
      </p:guideLst>
    </p:cSldViewPr>
  </p:slideViewPr>
  <p:notesTextViewPr>
    <p:cViewPr>
      <p:scale>
        <a:sx n="1" d="1"/>
        <a:sy n="1" d="1"/>
      </p:scale>
      <p:origin x="0" y="0"/>
    </p:cViewPr>
  </p:notesTextViewPr>
  <p:sorterViewPr>
    <p:cViewPr>
      <p:scale>
        <a:sx n="100" d="100"/>
        <a:sy n="100" d="100"/>
      </p:scale>
      <p:origin x="0" y="-1340"/>
    </p:cViewPr>
  </p:sorterViewPr>
  <p:notesViewPr>
    <p:cSldViewPr snapToGrid="0">
      <p:cViewPr varScale="1">
        <p:scale>
          <a:sx n="55" d="100"/>
          <a:sy n="55" d="100"/>
        </p:scale>
        <p:origin x="968"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628A0A-8E28-4A76-B952-E2875E30CE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A67F25-4094-4C52-BDFB-3F5F271119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E41F42-5819-4613-96D8-721E2A0961F8}" type="datetimeFigureOut">
              <a:rPr lang="en-US" smtClean="0"/>
              <a:t>9/3/2021</a:t>
            </a:fld>
            <a:endParaRPr lang="en-US"/>
          </a:p>
        </p:txBody>
      </p:sp>
      <p:sp>
        <p:nvSpPr>
          <p:cNvPr id="4" name="Footer Placeholder 3">
            <a:extLst>
              <a:ext uri="{FF2B5EF4-FFF2-40B4-BE49-F238E27FC236}">
                <a16:creationId xmlns:a16="http://schemas.microsoft.com/office/drawing/2014/main" id="{3B94F3DB-2542-4A86-B5F8-C319122FAA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B0EF7D7-7B5D-4592-B9E6-EC75AEE33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630A73-DD7E-4387-9FE3-2D2E6125CF61}" type="slidenum">
              <a:rPr lang="en-US" smtClean="0"/>
              <a:t>‹#›</a:t>
            </a:fld>
            <a:endParaRPr lang="en-US"/>
          </a:p>
        </p:txBody>
      </p:sp>
    </p:spTree>
    <p:extLst>
      <p:ext uri="{BB962C8B-B14F-4D97-AF65-F5344CB8AC3E}">
        <p14:creationId xmlns:p14="http://schemas.microsoft.com/office/powerpoint/2010/main" val="3866388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7" name="Google Shape;2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600"/>
              </a:spcBef>
              <a:spcAft>
                <a:spcPts val="0"/>
              </a:spcAft>
              <a:buNone/>
            </a:pPr>
            <a:endParaRPr>
              <a:sym typeface="Calibri"/>
            </a:endParaRPr>
          </a:p>
        </p:txBody>
      </p:sp>
      <p:sp>
        <p:nvSpPr>
          <p:cNvPr id="218" name="Google Shape;218;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a:t>
            </a:fld>
            <a:endParaRPr sz="13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5" name="Google Shape;2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600"/>
              </a:spcBef>
              <a:spcAft>
                <a:spcPts val="0"/>
              </a:spcAft>
              <a:buNone/>
            </a:pPr>
            <a:endParaRPr>
              <a:sym typeface="Calibri"/>
            </a:endParaRPr>
          </a:p>
        </p:txBody>
      </p:sp>
      <p:sp>
        <p:nvSpPr>
          <p:cNvPr id="226" name="Google Shape;226;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12</a:t>
            </a:fld>
            <a:endParaRPr sz="13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232" name="Google Shape;23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5" name="Google Shape;2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286" name="Google Shape;286;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a:t>
            </a:fld>
            <a:endParaRPr sz="13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8" name="Google Shape;29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9" name="Google Shape;29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15</a:t>
            </a:fld>
            <a:endParaRPr sz="13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7" name="Google Shape;30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308" name="Google Shape;308;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a:t>
            </a:fld>
            <a:endParaRPr sz="13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4" name="Google Shape;31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315" name="Google Shape;31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17</a:t>
            </a:fld>
            <a:endParaRPr sz="13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0" name="Google Shape;3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18</a:t>
            </a:fld>
            <a:endParaRPr sz="13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8" name="Google Shape;33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7441" lvl="0" indent="-227441" algn="l" rtl="0">
              <a:spcBef>
                <a:spcPts val="0"/>
              </a:spcBef>
              <a:spcAft>
                <a:spcPts val="0"/>
              </a:spcAft>
              <a:buNone/>
            </a:pPr>
            <a:endParaRPr>
              <a:sym typeface="Calibri"/>
            </a:endParaRPr>
          </a:p>
        </p:txBody>
      </p:sp>
      <p:sp>
        <p:nvSpPr>
          <p:cNvPr id="339" name="Google Shape;339;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54" name="Google Shape;35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0" name="Google Shape;3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61" name="Google Shape;361;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21</a:t>
            </a:fld>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8" name="Google Shape;3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69" name="Google Shape;36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22</a:t>
            </a:fld>
            <a:endParaRPr sz="13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8" name="Google Shape;37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379" name="Google Shape;379;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23</a:t>
            </a:fld>
            <a:endParaRPr sz="13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5" name="Google Shape;3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386" name="Google Shape;38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24</a:t>
            </a:fld>
            <a:endParaRPr sz="13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243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6" name="Google Shape;4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venir"/>
              <a:buNone/>
            </a:pPr>
            <a:endParaRPr/>
          </a:p>
        </p:txBody>
      </p:sp>
      <p:sp>
        <p:nvSpPr>
          <p:cNvPr id="407" name="Google Shape;40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239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0" name="Google Shape;45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451" name="Google Shape;451;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8596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71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1800"/>
              </a:spcBef>
              <a:spcAft>
                <a:spcPts val="0"/>
              </a:spcAft>
              <a:buNone/>
            </a:pPr>
            <a:endParaRPr>
              <a:sym typeface="Calibri"/>
            </a:endParaRPr>
          </a:p>
        </p:txBody>
      </p:sp>
      <p:sp>
        <p:nvSpPr>
          <p:cNvPr id="467" name="Google Shape;467;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91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8" name="Google Shape;10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863954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234179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68898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600"/>
              </a:spcBef>
              <a:spcAft>
                <a:spcPts val="0"/>
              </a:spcAft>
              <a:buNone/>
            </a:pPr>
            <a:endParaRPr/>
          </a:p>
        </p:txBody>
      </p:sp>
      <p:sp>
        <p:nvSpPr>
          <p:cNvPr id="523" name="Google Shape;52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12681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31" name="Google Shape;53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532" name="Google Shape;53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2201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600"/>
              </a:spcBef>
              <a:spcAft>
                <a:spcPts val="0"/>
              </a:spcAft>
              <a:buNone/>
            </a:pPr>
            <a:endParaRPr/>
          </a:p>
        </p:txBody>
      </p:sp>
      <p:sp>
        <p:nvSpPr>
          <p:cNvPr id="547" name="Google Shape;54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22114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570633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493573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45184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37660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0" name="Google Shape;2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320395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6645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085156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10330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0" name="Google Shape;18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ym typeface="Calibri"/>
            </a:endParaRPr>
          </a:p>
        </p:txBody>
      </p:sp>
      <p:sp>
        <p:nvSpPr>
          <p:cNvPr id="181" name="Google Shape;18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0" name="Google Shape;2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6" name="Google Shape;46;p5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7" name="Google Shape;47;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824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1" name="Google Shape;21;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 name="Google Shape;27;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3" name="Google Shape;33;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5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5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3" name="Google Shape;53;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5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9" name="Google Shape;59;p5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0" name="Google Shape;60;p5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5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5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7"/>
        <p:cNvGrpSpPr/>
        <p:nvPr/>
      </p:nvGrpSpPr>
      <p:grpSpPr>
        <a:xfrm>
          <a:off x="0" y="0"/>
          <a:ext cx="0" cy="0"/>
          <a:chOff x="0" y="0"/>
          <a:chExt cx="0" cy="0"/>
        </a:xfrm>
      </p:grpSpPr>
      <p:pic>
        <p:nvPicPr>
          <p:cNvPr id="88" name="Google Shape;88;p1" descr="people organized by height like a histogram"/>
          <p:cNvPicPr preferRelativeResize="0"/>
          <p:nvPr/>
        </p:nvPicPr>
        <p:blipFill rotWithShape="1">
          <a:blip r:embed="rId3">
            <a:alphaModFix/>
          </a:blip>
          <a:srcRect/>
          <a:stretch/>
        </p:blipFill>
        <p:spPr>
          <a:xfrm>
            <a:off x="0" y="2056215"/>
            <a:ext cx="9144000" cy="2897969"/>
          </a:xfrm>
          <a:prstGeom prst="rect">
            <a:avLst/>
          </a:prstGeom>
          <a:noFill/>
          <a:ln>
            <a:noFill/>
          </a:ln>
        </p:spPr>
      </p:pic>
      <p:sp>
        <p:nvSpPr>
          <p:cNvPr id="89" name="Google Shape;89;p1"/>
          <p:cNvSpPr txBox="1">
            <a:spLocks noGrp="1"/>
          </p:cNvSpPr>
          <p:nvPr>
            <p:ph type="ctrTitle" idx="4294967295"/>
          </p:nvPr>
        </p:nvSpPr>
        <p:spPr>
          <a:xfrm>
            <a:off x="697827" y="513362"/>
            <a:ext cx="7848600" cy="95726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lt1"/>
              </a:buClr>
              <a:buSzPts val="4400"/>
              <a:buFont typeface="Avenir"/>
              <a:buNone/>
            </a:pPr>
            <a:r>
              <a:rPr lang="en-US" sz="4400" b="0" i="0" u="none" strike="noStrike" cap="none">
                <a:solidFill>
                  <a:schemeClr val="lt1"/>
                </a:solidFill>
                <a:latin typeface="Avenir"/>
                <a:ea typeface="Avenir"/>
                <a:cs typeface="Avenir"/>
                <a:sym typeface="Avenir"/>
              </a:rPr>
              <a:t>Descriptive Statistics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aphicFrame>
        <p:nvGraphicFramePr>
          <p:cNvPr id="222" name="Google Shape;222;p14"/>
          <p:cNvGraphicFramePr/>
          <p:nvPr>
            <p:extLst>
              <p:ext uri="{D42A27DB-BD31-4B8C-83A1-F6EECF244321}">
                <p14:modId xmlns:p14="http://schemas.microsoft.com/office/powerpoint/2010/main" val="2205949592"/>
              </p:ext>
            </p:extLst>
          </p:nvPr>
        </p:nvGraphicFramePr>
        <p:xfrm>
          <a:off x="2094290" y="3824491"/>
          <a:ext cx="5090575" cy="2337400"/>
        </p:xfrm>
        <a:graphic>
          <a:graphicData uri="http://schemas.openxmlformats.org/drawingml/2006/table">
            <a:tbl>
              <a:tblPr firstRow="1" bandRow="1">
                <a:noFill/>
                <a:tableStyleId>{3846EA51-9AA7-4F2C-9D9F-E7A2CE7B73E4}</a:tableStyleId>
              </a:tblPr>
              <a:tblGrid>
                <a:gridCol w="2091325">
                  <a:extLst>
                    <a:ext uri="{9D8B030D-6E8A-4147-A177-3AD203B41FA5}">
                      <a16:colId xmlns:a16="http://schemas.microsoft.com/office/drawing/2014/main" val="20000"/>
                    </a:ext>
                  </a:extLst>
                </a:gridCol>
                <a:gridCol w="1456775">
                  <a:extLst>
                    <a:ext uri="{9D8B030D-6E8A-4147-A177-3AD203B41FA5}">
                      <a16:colId xmlns:a16="http://schemas.microsoft.com/office/drawing/2014/main" val="20001"/>
                    </a:ext>
                  </a:extLst>
                </a:gridCol>
                <a:gridCol w="1542475">
                  <a:extLst>
                    <a:ext uri="{9D8B030D-6E8A-4147-A177-3AD203B41FA5}">
                      <a16:colId xmlns:a16="http://schemas.microsoft.com/office/drawing/2014/main" val="20002"/>
                    </a:ext>
                  </a:extLst>
                </a:gridCol>
              </a:tblGrid>
              <a:tr h="605100">
                <a:tc>
                  <a:txBody>
                    <a:bodyPr/>
                    <a:lstStyle/>
                    <a:p>
                      <a:pPr marL="0" marR="0" lvl="0" indent="0" algn="l" rtl="0">
                        <a:spcBef>
                          <a:spcPts val="0"/>
                        </a:spcBef>
                        <a:spcAft>
                          <a:spcPts val="0"/>
                        </a:spcAft>
                        <a:buNone/>
                      </a:pPr>
                      <a:endParaRPr sz="1800" dirty="0">
                        <a:latin typeface="Avenir"/>
                        <a:ea typeface="Avenir"/>
                        <a:cs typeface="Avenir"/>
                        <a:sym typeface="Avenir"/>
                      </a:endParaRPr>
                    </a:p>
                  </a:txBody>
                  <a:tcPr marL="91450" marR="91450" marT="45725" marB="45725"/>
                </a:tc>
                <a:tc>
                  <a:txBody>
                    <a:bodyPr/>
                    <a:lstStyle/>
                    <a:p>
                      <a:pPr marL="0" marR="0" lvl="0" indent="0" algn="ctr" rtl="0">
                        <a:spcBef>
                          <a:spcPts val="0"/>
                        </a:spcBef>
                        <a:spcAft>
                          <a:spcPts val="0"/>
                        </a:spcAft>
                        <a:buNone/>
                      </a:pPr>
                      <a:r>
                        <a:rPr lang="en-US" sz="1400">
                          <a:latin typeface="Avenir"/>
                          <a:ea typeface="Avenir"/>
                          <a:cs typeface="Avenir"/>
                          <a:sym typeface="Avenir"/>
                        </a:rPr>
                        <a:t>Average Temperature</a:t>
                      </a:r>
                      <a:endParaRPr/>
                    </a:p>
                  </a:txBody>
                  <a:tcPr marL="91450" marR="91450" marT="45725" marB="45725"/>
                </a:tc>
                <a:tc>
                  <a:txBody>
                    <a:bodyPr/>
                    <a:lstStyle/>
                    <a:p>
                      <a:pPr marL="0" marR="0" lvl="0" indent="0" algn="ctr" rtl="0">
                        <a:spcBef>
                          <a:spcPts val="0"/>
                        </a:spcBef>
                        <a:spcAft>
                          <a:spcPts val="0"/>
                        </a:spcAft>
                        <a:buNone/>
                      </a:pPr>
                      <a:r>
                        <a:rPr lang="en-US" sz="1400">
                          <a:latin typeface="Avenir"/>
                          <a:ea typeface="Avenir"/>
                          <a:cs typeface="Avenir"/>
                          <a:sym typeface="Avenir"/>
                        </a:rPr>
                        <a:t>Average Precipitation</a:t>
                      </a:r>
                      <a:endParaRPr/>
                    </a:p>
                  </a:txBody>
                  <a:tcPr marL="91450" marR="91450" marT="45725" marB="45725"/>
                </a:tc>
                <a:extLst>
                  <a:ext uri="{0D108BD9-81ED-4DB2-BD59-A6C34878D82A}">
                    <a16:rowId xmlns:a16="http://schemas.microsoft.com/office/drawing/2014/main" val="10000"/>
                  </a:ext>
                </a:extLst>
              </a:tr>
              <a:tr h="433075">
                <a:tc>
                  <a:txBody>
                    <a:bodyPr/>
                    <a:lstStyle/>
                    <a:p>
                      <a:pPr marL="0" marR="0" lvl="0" indent="0" algn="l" rtl="0">
                        <a:spcBef>
                          <a:spcPts val="0"/>
                        </a:spcBef>
                        <a:spcAft>
                          <a:spcPts val="0"/>
                        </a:spcAft>
                        <a:buNone/>
                      </a:pPr>
                      <a:r>
                        <a:rPr lang="en-US" sz="1800">
                          <a:latin typeface="Avenir"/>
                          <a:ea typeface="Avenir"/>
                          <a:cs typeface="Avenir"/>
                          <a:sym typeface="Avenir"/>
                        </a:rPr>
                        <a:t>New York City</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55°</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42”</a:t>
                      </a:r>
                      <a:endParaRPr/>
                    </a:p>
                  </a:txBody>
                  <a:tcPr marL="91450" marR="91450" marT="45725" marB="45725"/>
                </a:tc>
                <a:extLst>
                  <a:ext uri="{0D108BD9-81ED-4DB2-BD59-A6C34878D82A}">
                    <a16:rowId xmlns:a16="http://schemas.microsoft.com/office/drawing/2014/main" val="10001"/>
                  </a:ext>
                </a:extLst>
              </a:tr>
              <a:tr h="433075">
                <a:tc>
                  <a:txBody>
                    <a:bodyPr/>
                    <a:lstStyle/>
                    <a:p>
                      <a:pPr marL="0" marR="0" lvl="0" indent="0" algn="l" rtl="0">
                        <a:spcBef>
                          <a:spcPts val="0"/>
                        </a:spcBef>
                        <a:spcAft>
                          <a:spcPts val="0"/>
                        </a:spcAft>
                        <a:buNone/>
                      </a:pPr>
                      <a:r>
                        <a:rPr lang="en-US" sz="1800">
                          <a:latin typeface="Avenir"/>
                          <a:ea typeface="Avenir"/>
                          <a:cs typeface="Avenir"/>
                          <a:sym typeface="Avenir"/>
                        </a:rPr>
                        <a:t>Austin</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69°</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29”</a:t>
                      </a:r>
                      <a:endParaRPr/>
                    </a:p>
                  </a:txBody>
                  <a:tcPr marL="91450" marR="91450" marT="45725" marB="45725"/>
                </a:tc>
                <a:extLst>
                  <a:ext uri="{0D108BD9-81ED-4DB2-BD59-A6C34878D82A}">
                    <a16:rowId xmlns:a16="http://schemas.microsoft.com/office/drawing/2014/main" val="10002"/>
                  </a:ext>
                </a:extLst>
              </a:tr>
              <a:tr h="433075">
                <a:tc>
                  <a:txBody>
                    <a:bodyPr/>
                    <a:lstStyle/>
                    <a:p>
                      <a:pPr marL="0" marR="0" lvl="0" indent="0" algn="l" rtl="0">
                        <a:spcBef>
                          <a:spcPts val="0"/>
                        </a:spcBef>
                        <a:spcAft>
                          <a:spcPts val="0"/>
                        </a:spcAft>
                        <a:buNone/>
                      </a:pPr>
                      <a:r>
                        <a:rPr lang="en-US" sz="1800">
                          <a:latin typeface="Avenir"/>
                          <a:ea typeface="Avenir"/>
                          <a:cs typeface="Avenir"/>
                          <a:sym typeface="Avenir"/>
                        </a:rPr>
                        <a:t>San Francisco</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57°</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22”</a:t>
                      </a:r>
                      <a:endParaRPr/>
                    </a:p>
                  </a:txBody>
                  <a:tcPr marL="91450" marR="91450" marT="45725" marB="45725"/>
                </a:tc>
                <a:extLst>
                  <a:ext uri="{0D108BD9-81ED-4DB2-BD59-A6C34878D82A}">
                    <a16:rowId xmlns:a16="http://schemas.microsoft.com/office/drawing/2014/main" val="10003"/>
                  </a:ext>
                </a:extLst>
              </a:tr>
              <a:tr h="433075">
                <a:tc>
                  <a:txBody>
                    <a:bodyPr/>
                    <a:lstStyle/>
                    <a:p>
                      <a:pPr marL="0" marR="0" lvl="0" indent="0" algn="l" rtl="0">
                        <a:spcBef>
                          <a:spcPts val="0"/>
                        </a:spcBef>
                        <a:spcAft>
                          <a:spcPts val="0"/>
                        </a:spcAft>
                        <a:buNone/>
                      </a:pPr>
                      <a:r>
                        <a:rPr lang="en-US" sz="1800">
                          <a:latin typeface="Avenir"/>
                          <a:ea typeface="Avenir"/>
                          <a:cs typeface="Avenir"/>
                          <a:sym typeface="Avenir"/>
                        </a:rPr>
                        <a:t>Seattle</a:t>
                      </a:r>
                      <a:endParaRPr/>
                    </a:p>
                  </a:txBody>
                  <a:tcPr marL="91450" marR="91450" marT="45725" marB="45725"/>
                </a:tc>
                <a:tc>
                  <a:txBody>
                    <a:bodyPr/>
                    <a:lstStyle/>
                    <a:p>
                      <a:pPr marL="0" marR="0" lvl="0" indent="0" algn="ctr" rtl="0">
                        <a:spcBef>
                          <a:spcPts val="0"/>
                        </a:spcBef>
                        <a:spcAft>
                          <a:spcPts val="0"/>
                        </a:spcAft>
                        <a:buNone/>
                      </a:pPr>
                      <a:r>
                        <a:rPr lang="en-US" sz="1800">
                          <a:latin typeface="Avenir"/>
                          <a:ea typeface="Avenir"/>
                          <a:cs typeface="Avenir"/>
                          <a:sym typeface="Avenir"/>
                        </a:rPr>
                        <a:t>53°</a:t>
                      </a:r>
                      <a:endParaRPr/>
                    </a:p>
                  </a:txBody>
                  <a:tcPr marL="91450" marR="91450" marT="45725" marB="45725"/>
                </a:tc>
                <a:tc>
                  <a:txBody>
                    <a:bodyPr/>
                    <a:lstStyle/>
                    <a:p>
                      <a:pPr marL="0" marR="0" lvl="0" indent="0" algn="ctr" rtl="0">
                        <a:spcBef>
                          <a:spcPts val="0"/>
                        </a:spcBef>
                        <a:spcAft>
                          <a:spcPts val="0"/>
                        </a:spcAft>
                        <a:buNone/>
                      </a:pPr>
                      <a:r>
                        <a:rPr lang="en-US" sz="1800" dirty="0">
                          <a:latin typeface="Avenir"/>
                          <a:ea typeface="Avenir"/>
                          <a:cs typeface="Avenir"/>
                          <a:sym typeface="Avenir"/>
                        </a:rPr>
                        <a:t>34”</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21" name="Google Shape;221;p14"/>
          <p:cNvSpPr txBox="1">
            <a:spLocks noGrp="1"/>
          </p:cNvSpPr>
          <p:nvPr>
            <p:ph type="body" idx="1"/>
          </p:nvPr>
        </p:nvSpPr>
        <p:spPr>
          <a:xfrm>
            <a:off x="524036" y="1769312"/>
            <a:ext cx="8077200" cy="43735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Avenir"/>
                <a:ea typeface="Avenir"/>
                <a:cs typeface="Avenir"/>
                <a:sym typeface="Avenir"/>
              </a:rPr>
              <a:t>A statistical measure (descriptive stat) that represents the </a:t>
            </a:r>
            <a:r>
              <a:rPr lang="en-US" i="1">
                <a:latin typeface="Avenir"/>
                <a:ea typeface="Avenir"/>
                <a:cs typeface="Avenir"/>
                <a:sym typeface="Avenir"/>
              </a:rPr>
              <a:t>central</a:t>
            </a:r>
            <a:r>
              <a:rPr lang="en-US">
                <a:latin typeface="Avenir"/>
                <a:ea typeface="Avenir"/>
                <a:cs typeface="Avenir"/>
                <a:sym typeface="Avenir"/>
              </a:rPr>
              <a:t> or </a:t>
            </a:r>
            <a:r>
              <a:rPr lang="en-US" i="1">
                <a:latin typeface="Avenir"/>
                <a:ea typeface="Avenir"/>
                <a:cs typeface="Avenir"/>
                <a:sym typeface="Avenir"/>
              </a:rPr>
              <a:t>typical</a:t>
            </a:r>
            <a:r>
              <a:rPr lang="en-US">
                <a:latin typeface="Avenir"/>
                <a:ea typeface="Avenir"/>
                <a:cs typeface="Avenir"/>
                <a:sym typeface="Avenir"/>
              </a:rPr>
              <a:t> value of a distribution of data with a single number</a:t>
            </a:r>
            <a:endParaRPr/>
          </a:p>
          <a:p>
            <a:pPr marL="742950" lvl="1" indent="-285750" algn="l" rtl="0">
              <a:spcBef>
                <a:spcPts val="600"/>
              </a:spcBef>
              <a:spcAft>
                <a:spcPts val="0"/>
              </a:spcAft>
              <a:buClr>
                <a:schemeClr val="dk1"/>
              </a:buClr>
              <a:buSzPts val="2800"/>
              <a:buFont typeface="Noto Sans Symbols"/>
              <a:buNone/>
            </a:pPr>
            <a:endParaRPr>
              <a:latin typeface="Avenir"/>
              <a:ea typeface="Avenir"/>
              <a:cs typeface="Avenir"/>
              <a:sym typeface="Avenir"/>
            </a:endParaRPr>
          </a:p>
        </p:txBody>
      </p:sp>
      <p:sp>
        <p:nvSpPr>
          <p:cNvPr id="220" name="Google Shape;220;p14"/>
          <p:cNvSpPr txBox="1">
            <a:spLocks noGrp="1"/>
          </p:cNvSpPr>
          <p:nvPr>
            <p:ph type="title"/>
          </p:nvPr>
        </p:nvSpPr>
        <p:spPr>
          <a:xfrm>
            <a:off x="457200" y="152400"/>
            <a:ext cx="81534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What is a central tendency?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 you knew the following</a:t>
            </a:r>
            <a:endParaRPr lang="en-US" dirty="0"/>
          </a:p>
        </p:txBody>
      </p:sp>
      <p:sp>
        <p:nvSpPr>
          <p:cNvPr id="4" name="Text Placeholder 3"/>
          <p:cNvSpPr>
            <a:spLocks noGrp="1"/>
          </p:cNvSpPr>
          <p:nvPr>
            <p:ph type="body" idx="1"/>
          </p:nvPr>
        </p:nvSpPr>
        <p:spPr/>
        <p:txBody>
          <a:bodyPr/>
          <a:lstStyle/>
          <a:p>
            <a:r>
              <a:rPr lang="en-US" dirty="0" smtClean="0"/>
              <a:t>Class A grades:</a:t>
            </a:r>
          </a:p>
          <a:p>
            <a:pPr marL="50800" indent="0">
              <a:buNone/>
            </a:pPr>
            <a:endParaRPr lang="en-US" dirty="0"/>
          </a:p>
        </p:txBody>
      </p:sp>
      <p:sp>
        <p:nvSpPr>
          <p:cNvPr id="5" name="Text Placeholder 4"/>
          <p:cNvSpPr>
            <a:spLocks noGrp="1"/>
          </p:cNvSpPr>
          <p:nvPr>
            <p:ph type="body" idx="2"/>
          </p:nvPr>
        </p:nvSpPr>
        <p:spPr/>
        <p:txBody>
          <a:bodyPr/>
          <a:lstStyle/>
          <a:p>
            <a:r>
              <a:rPr lang="en-US" dirty="0" smtClean="0"/>
              <a:t>Class B grades:</a:t>
            </a:r>
            <a:endParaRPr lang="en-US" dirty="0"/>
          </a:p>
        </p:txBody>
      </p:sp>
      <p:graphicFrame>
        <p:nvGraphicFramePr>
          <p:cNvPr id="6" name="Google Shape;222;p14"/>
          <p:cNvGraphicFramePr/>
          <p:nvPr>
            <p:extLst>
              <p:ext uri="{D42A27DB-BD31-4B8C-83A1-F6EECF244321}">
                <p14:modId xmlns:p14="http://schemas.microsoft.com/office/powerpoint/2010/main" val="113750525"/>
              </p:ext>
            </p:extLst>
          </p:nvPr>
        </p:nvGraphicFramePr>
        <p:xfrm>
          <a:off x="527818" y="2183068"/>
          <a:ext cx="3548100" cy="4502775"/>
        </p:xfrm>
        <a:graphic>
          <a:graphicData uri="http://schemas.openxmlformats.org/drawingml/2006/table">
            <a:tbl>
              <a:tblPr firstRow="1" bandRow="1">
                <a:noFill/>
                <a:tableStyleId>{3846EA51-9AA7-4F2C-9D9F-E7A2CE7B73E4}</a:tableStyleId>
              </a:tblPr>
              <a:tblGrid>
                <a:gridCol w="2091325">
                  <a:extLst>
                    <a:ext uri="{9D8B030D-6E8A-4147-A177-3AD203B41FA5}">
                      <a16:colId xmlns:a16="http://schemas.microsoft.com/office/drawing/2014/main" val="20000"/>
                    </a:ext>
                  </a:extLst>
                </a:gridCol>
                <a:gridCol w="1456775">
                  <a:extLst>
                    <a:ext uri="{9D8B030D-6E8A-4147-A177-3AD203B41FA5}">
                      <a16:colId xmlns:a16="http://schemas.microsoft.com/office/drawing/2014/main" val="20001"/>
                    </a:ext>
                  </a:extLst>
                </a:gridCol>
              </a:tblGrid>
              <a:tr h="605100">
                <a:tc>
                  <a:txBody>
                    <a:bodyPr/>
                    <a:lstStyle/>
                    <a:p>
                      <a:pPr marL="0" marR="0" lvl="0" indent="0" algn="l" rtl="0">
                        <a:spcBef>
                          <a:spcPts val="0"/>
                        </a:spcBef>
                        <a:spcAft>
                          <a:spcPts val="0"/>
                        </a:spcAft>
                        <a:buNone/>
                      </a:pPr>
                      <a:endParaRPr sz="1800" dirty="0">
                        <a:latin typeface="Avenir"/>
                        <a:ea typeface="Avenir"/>
                        <a:cs typeface="Avenir"/>
                        <a:sym typeface="Avenir"/>
                      </a:endParaRPr>
                    </a:p>
                  </a:txBody>
                  <a:tcPr marL="91450" marR="91450" marT="45725" marB="45725"/>
                </a:tc>
                <a:tc>
                  <a:txBody>
                    <a:bodyPr/>
                    <a:lstStyle/>
                    <a:p>
                      <a:pPr marL="0" marR="0" lvl="0" indent="0" algn="ctr" rtl="0">
                        <a:spcBef>
                          <a:spcPts val="0"/>
                        </a:spcBef>
                        <a:spcAft>
                          <a:spcPts val="0"/>
                        </a:spcAft>
                        <a:buNone/>
                      </a:pPr>
                      <a:r>
                        <a:rPr lang="en-US" sz="1400" dirty="0" smtClean="0">
                          <a:latin typeface="Avenir"/>
                          <a:ea typeface="Avenir"/>
                          <a:cs typeface="Avenir"/>
                          <a:sym typeface="Avenir"/>
                        </a:rPr>
                        <a:t>Grade</a:t>
                      </a:r>
                      <a:endParaRPr dirty="0"/>
                    </a:p>
                  </a:txBody>
                  <a:tcPr marL="91450" marR="91450" marT="45725" marB="45725"/>
                </a:tc>
                <a:extLst>
                  <a:ext uri="{0D108BD9-81ED-4DB2-BD59-A6C34878D82A}">
                    <a16:rowId xmlns:a16="http://schemas.microsoft.com/office/drawing/2014/main" val="10000"/>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1</a:t>
                      </a:r>
                      <a:endParaRPr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100</a:t>
                      </a:r>
                      <a:endParaRPr sz="1500" dirty="0"/>
                    </a:p>
                  </a:txBody>
                  <a:tcPr marL="91450" marR="91450" marT="45725" marB="45725"/>
                </a:tc>
                <a:extLst>
                  <a:ext uri="{0D108BD9-81ED-4DB2-BD59-A6C34878D82A}">
                    <a16:rowId xmlns:a16="http://schemas.microsoft.com/office/drawing/2014/main" val="10001"/>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2</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90</a:t>
                      </a:r>
                      <a:endParaRPr sz="1500" dirty="0"/>
                    </a:p>
                  </a:txBody>
                  <a:tcPr marL="91450" marR="91450" marT="45725" marB="45725"/>
                </a:tc>
                <a:extLst>
                  <a:ext uri="{0D108BD9-81ED-4DB2-BD59-A6C34878D82A}">
                    <a16:rowId xmlns:a16="http://schemas.microsoft.com/office/drawing/2014/main" val="10002"/>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3</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85</a:t>
                      </a:r>
                      <a:endParaRPr sz="1500" dirty="0"/>
                    </a:p>
                  </a:txBody>
                  <a:tcPr marL="91450" marR="91450" marT="45725" marB="45725"/>
                </a:tc>
                <a:extLst>
                  <a:ext uri="{0D108BD9-81ED-4DB2-BD59-A6C34878D82A}">
                    <a16:rowId xmlns:a16="http://schemas.microsoft.com/office/drawing/2014/main" val="10003"/>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4</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75</a:t>
                      </a:r>
                      <a:endParaRPr sz="1500" dirty="0"/>
                    </a:p>
                  </a:txBody>
                  <a:tcPr marL="91450" marR="91450" marT="45725" marB="45725"/>
                </a:tc>
                <a:extLst>
                  <a:ext uri="{0D108BD9-81ED-4DB2-BD59-A6C34878D82A}">
                    <a16:rowId xmlns:a16="http://schemas.microsoft.com/office/drawing/2014/main" val="10004"/>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5</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75</a:t>
                      </a:r>
                      <a:endParaRPr sz="1500" dirty="0"/>
                    </a:p>
                  </a:txBody>
                  <a:tcPr marL="91450" marR="91450" marT="45725" marB="45725"/>
                </a:tc>
                <a:extLst>
                  <a:ext uri="{0D108BD9-81ED-4DB2-BD59-A6C34878D82A}">
                    <a16:rowId xmlns:a16="http://schemas.microsoft.com/office/drawing/2014/main" val="3362363133"/>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6</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t>75</a:t>
                      </a:r>
                      <a:endParaRPr sz="1500" dirty="0"/>
                    </a:p>
                  </a:txBody>
                  <a:tcPr marL="91450" marR="91450" marT="45725" marB="45725"/>
                </a:tc>
                <a:extLst>
                  <a:ext uri="{0D108BD9-81ED-4DB2-BD59-A6C34878D82A}">
                    <a16:rowId xmlns:a16="http://schemas.microsoft.com/office/drawing/2014/main" val="1394878256"/>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7</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99</a:t>
                      </a:r>
                      <a:endParaRPr sz="1500" dirty="0"/>
                    </a:p>
                  </a:txBody>
                  <a:tcPr marL="91450" marR="91450" marT="45725" marB="45725"/>
                </a:tc>
                <a:extLst>
                  <a:ext uri="{0D108BD9-81ED-4DB2-BD59-A6C34878D82A}">
                    <a16:rowId xmlns:a16="http://schemas.microsoft.com/office/drawing/2014/main" val="1489754327"/>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8</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98</a:t>
                      </a:r>
                      <a:endParaRPr sz="1500" dirty="0"/>
                    </a:p>
                  </a:txBody>
                  <a:tcPr marL="91450" marR="91450" marT="45725" marB="45725"/>
                </a:tc>
                <a:extLst>
                  <a:ext uri="{0D108BD9-81ED-4DB2-BD59-A6C34878D82A}">
                    <a16:rowId xmlns:a16="http://schemas.microsoft.com/office/drawing/2014/main" val="2475942266"/>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9</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97</a:t>
                      </a:r>
                      <a:endParaRPr sz="1500" dirty="0"/>
                    </a:p>
                  </a:txBody>
                  <a:tcPr marL="91450" marR="91450" marT="45725" marB="45725"/>
                </a:tc>
                <a:extLst>
                  <a:ext uri="{0D108BD9-81ED-4DB2-BD59-A6C34878D82A}">
                    <a16:rowId xmlns:a16="http://schemas.microsoft.com/office/drawing/2014/main" val="2832137372"/>
                  </a:ext>
                </a:extLst>
              </a:tr>
            </a:tbl>
          </a:graphicData>
        </a:graphic>
      </p:graphicFrame>
      <p:graphicFrame>
        <p:nvGraphicFramePr>
          <p:cNvPr id="8" name="Google Shape;222;p14"/>
          <p:cNvGraphicFramePr/>
          <p:nvPr>
            <p:extLst>
              <p:ext uri="{D42A27DB-BD31-4B8C-83A1-F6EECF244321}">
                <p14:modId xmlns:p14="http://schemas.microsoft.com/office/powerpoint/2010/main" val="1820192133"/>
              </p:ext>
            </p:extLst>
          </p:nvPr>
        </p:nvGraphicFramePr>
        <p:xfrm>
          <a:off x="4648200" y="2183067"/>
          <a:ext cx="3548100" cy="4502775"/>
        </p:xfrm>
        <a:graphic>
          <a:graphicData uri="http://schemas.openxmlformats.org/drawingml/2006/table">
            <a:tbl>
              <a:tblPr firstRow="1" bandRow="1">
                <a:noFill/>
                <a:tableStyleId>{3846EA51-9AA7-4F2C-9D9F-E7A2CE7B73E4}</a:tableStyleId>
              </a:tblPr>
              <a:tblGrid>
                <a:gridCol w="2091325">
                  <a:extLst>
                    <a:ext uri="{9D8B030D-6E8A-4147-A177-3AD203B41FA5}">
                      <a16:colId xmlns:a16="http://schemas.microsoft.com/office/drawing/2014/main" val="20000"/>
                    </a:ext>
                  </a:extLst>
                </a:gridCol>
                <a:gridCol w="1456775">
                  <a:extLst>
                    <a:ext uri="{9D8B030D-6E8A-4147-A177-3AD203B41FA5}">
                      <a16:colId xmlns:a16="http://schemas.microsoft.com/office/drawing/2014/main" val="20001"/>
                    </a:ext>
                  </a:extLst>
                </a:gridCol>
              </a:tblGrid>
              <a:tr h="605100">
                <a:tc>
                  <a:txBody>
                    <a:bodyPr/>
                    <a:lstStyle/>
                    <a:p>
                      <a:pPr marL="0" marR="0" lvl="0" indent="0" algn="l" rtl="0">
                        <a:spcBef>
                          <a:spcPts val="0"/>
                        </a:spcBef>
                        <a:spcAft>
                          <a:spcPts val="0"/>
                        </a:spcAft>
                        <a:buNone/>
                      </a:pPr>
                      <a:endParaRPr sz="1800" dirty="0">
                        <a:latin typeface="Avenir"/>
                        <a:ea typeface="Avenir"/>
                        <a:cs typeface="Avenir"/>
                        <a:sym typeface="Avenir"/>
                      </a:endParaRPr>
                    </a:p>
                  </a:txBody>
                  <a:tcPr marL="91450" marR="91450" marT="45725" marB="45725"/>
                </a:tc>
                <a:tc>
                  <a:txBody>
                    <a:bodyPr/>
                    <a:lstStyle/>
                    <a:p>
                      <a:pPr marL="0" marR="0" lvl="0" indent="0" algn="ctr" rtl="0">
                        <a:spcBef>
                          <a:spcPts val="0"/>
                        </a:spcBef>
                        <a:spcAft>
                          <a:spcPts val="0"/>
                        </a:spcAft>
                        <a:buNone/>
                      </a:pPr>
                      <a:r>
                        <a:rPr lang="en-US" sz="1400" dirty="0" smtClean="0">
                          <a:latin typeface="Avenir"/>
                          <a:ea typeface="Avenir"/>
                          <a:cs typeface="Avenir"/>
                          <a:sym typeface="Avenir"/>
                        </a:rPr>
                        <a:t>Grade</a:t>
                      </a:r>
                      <a:endParaRPr dirty="0"/>
                    </a:p>
                  </a:txBody>
                  <a:tcPr marL="91450" marR="91450" marT="45725" marB="45725"/>
                </a:tc>
                <a:extLst>
                  <a:ext uri="{0D108BD9-81ED-4DB2-BD59-A6C34878D82A}">
                    <a16:rowId xmlns:a16="http://schemas.microsoft.com/office/drawing/2014/main" val="10000"/>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1</a:t>
                      </a:r>
                      <a:endParaRPr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90</a:t>
                      </a:r>
                      <a:endParaRPr sz="1500" dirty="0"/>
                    </a:p>
                  </a:txBody>
                  <a:tcPr marL="91450" marR="91450" marT="45725" marB="45725"/>
                </a:tc>
                <a:extLst>
                  <a:ext uri="{0D108BD9-81ED-4DB2-BD59-A6C34878D82A}">
                    <a16:rowId xmlns:a16="http://schemas.microsoft.com/office/drawing/2014/main" val="10001"/>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2</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90</a:t>
                      </a:r>
                      <a:endParaRPr sz="1500" dirty="0"/>
                    </a:p>
                  </a:txBody>
                  <a:tcPr marL="91450" marR="91450" marT="45725" marB="45725"/>
                </a:tc>
                <a:extLst>
                  <a:ext uri="{0D108BD9-81ED-4DB2-BD59-A6C34878D82A}">
                    <a16:rowId xmlns:a16="http://schemas.microsoft.com/office/drawing/2014/main" val="10002"/>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3</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91</a:t>
                      </a:r>
                      <a:endParaRPr sz="1500" dirty="0"/>
                    </a:p>
                  </a:txBody>
                  <a:tcPr marL="91450" marR="91450" marT="45725" marB="45725"/>
                </a:tc>
                <a:extLst>
                  <a:ext uri="{0D108BD9-81ED-4DB2-BD59-A6C34878D82A}">
                    <a16:rowId xmlns:a16="http://schemas.microsoft.com/office/drawing/2014/main" val="10003"/>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4</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latin typeface="Avenir"/>
                          <a:ea typeface="Avenir"/>
                          <a:cs typeface="Avenir"/>
                          <a:sym typeface="Avenir"/>
                        </a:rPr>
                        <a:t>75</a:t>
                      </a:r>
                      <a:endParaRPr sz="1500" dirty="0"/>
                    </a:p>
                  </a:txBody>
                  <a:tcPr marL="91450" marR="91450" marT="45725" marB="45725"/>
                </a:tc>
                <a:extLst>
                  <a:ext uri="{0D108BD9-81ED-4DB2-BD59-A6C34878D82A}">
                    <a16:rowId xmlns:a16="http://schemas.microsoft.com/office/drawing/2014/main" val="10004"/>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5</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90</a:t>
                      </a:r>
                      <a:endParaRPr sz="1500" dirty="0"/>
                    </a:p>
                  </a:txBody>
                  <a:tcPr marL="91450" marR="91450" marT="45725" marB="45725"/>
                </a:tc>
                <a:extLst>
                  <a:ext uri="{0D108BD9-81ED-4DB2-BD59-A6C34878D82A}">
                    <a16:rowId xmlns:a16="http://schemas.microsoft.com/office/drawing/2014/main" val="3362363133"/>
                  </a:ext>
                </a:extLst>
              </a:tr>
              <a:tr h="433075">
                <a:tc>
                  <a:txBody>
                    <a:bodyPr/>
                    <a:lstStyle/>
                    <a:p>
                      <a:pPr marL="0" marR="0" lvl="0" indent="0" algn="l" rtl="0">
                        <a:spcBef>
                          <a:spcPts val="0"/>
                        </a:spcBef>
                        <a:spcAft>
                          <a:spcPts val="0"/>
                        </a:spcAft>
                        <a:buNone/>
                      </a:pPr>
                      <a:r>
                        <a:rPr lang="en-US" sz="1500" dirty="0" smtClean="0">
                          <a:latin typeface="Avenir"/>
                          <a:ea typeface="Avenir"/>
                          <a:cs typeface="Avenir"/>
                          <a:sym typeface="Avenir"/>
                        </a:rPr>
                        <a:t>Student 6</a:t>
                      </a:r>
                      <a:endParaRPr lang="en-US" sz="1500" dirty="0"/>
                    </a:p>
                  </a:txBody>
                  <a:tcPr marL="91450" marR="91450" marT="45725" marB="45725"/>
                </a:tc>
                <a:tc>
                  <a:txBody>
                    <a:bodyPr/>
                    <a:lstStyle/>
                    <a:p>
                      <a:pPr marL="0" marR="0" lvl="0" indent="0" algn="ctr" rtl="0">
                        <a:spcBef>
                          <a:spcPts val="0"/>
                        </a:spcBef>
                        <a:spcAft>
                          <a:spcPts val="0"/>
                        </a:spcAft>
                        <a:buNone/>
                      </a:pPr>
                      <a:r>
                        <a:rPr lang="en-US" sz="1500" dirty="0" smtClean="0"/>
                        <a:t>75</a:t>
                      </a:r>
                      <a:endParaRPr sz="1500" dirty="0"/>
                    </a:p>
                  </a:txBody>
                  <a:tcPr marL="91450" marR="91450" marT="45725" marB="45725"/>
                </a:tc>
                <a:extLst>
                  <a:ext uri="{0D108BD9-81ED-4DB2-BD59-A6C34878D82A}">
                    <a16:rowId xmlns:a16="http://schemas.microsoft.com/office/drawing/2014/main" val="1394878256"/>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7</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82</a:t>
                      </a:r>
                      <a:endParaRPr sz="1500" dirty="0"/>
                    </a:p>
                  </a:txBody>
                  <a:tcPr marL="91450" marR="91450" marT="45725" marB="45725"/>
                </a:tc>
                <a:extLst>
                  <a:ext uri="{0D108BD9-81ED-4DB2-BD59-A6C34878D82A}">
                    <a16:rowId xmlns:a16="http://schemas.microsoft.com/office/drawing/2014/main" val="1489754327"/>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8</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98</a:t>
                      </a:r>
                      <a:endParaRPr sz="1500" dirty="0"/>
                    </a:p>
                  </a:txBody>
                  <a:tcPr marL="91450" marR="91450" marT="45725" marB="45725"/>
                </a:tc>
                <a:extLst>
                  <a:ext uri="{0D108BD9-81ED-4DB2-BD59-A6C34878D82A}">
                    <a16:rowId xmlns:a16="http://schemas.microsoft.com/office/drawing/2014/main" val="2475942266"/>
                  </a:ext>
                </a:extLst>
              </a:tr>
              <a:tr h="433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latin typeface="Avenir"/>
                          <a:ea typeface="Avenir"/>
                          <a:cs typeface="Avenir"/>
                          <a:sym typeface="Avenir"/>
                        </a:rPr>
                        <a:t>Student 9</a:t>
                      </a:r>
                      <a:endParaRPr lang="en-US" sz="1500" dirty="0" smtClean="0"/>
                    </a:p>
                  </a:txBody>
                  <a:tcPr marL="91450" marR="91450" marT="45725" marB="45725"/>
                </a:tc>
                <a:tc>
                  <a:txBody>
                    <a:bodyPr/>
                    <a:lstStyle/>
                    <a:p>
                      <a:pPr marL="0" marR="0" lvl="0" indent="0" algn="ctr" rtl="0">
                        <a:spcBef>
                          <a:spcPts val="0"/>
                        </a:spcBef>
                        <a:spcAft>
                          <a:spcPts val="0"/>
                        </a:spcAft>
                        <a:buNone/>
                      </a:pPr>
                      <a:r>
                        <a:rPr lang="en-US" sz="1500" dirty="0" smtClean="0"/>
                        <a:t>67</a:t>
                      </a:r>
                    </a:p>
                  </a:txBody>
                  <a:tcPr marL="91450" marR="91450" marT="45725" marB="45725"/>
                </a:tc>
                <a:extLst>
                  <a:ext uri="{0D108BD9-81ED-4DB2-BD59-A6C34878D82A}">
                    <a16:rowId xmlns:a16="http://schemas.microsoft.com/office/drawing/2014/main" val="2832137372"/>
                  </a:ext>
                </a:extLst>
              </a:tr>
            </a:tbl>
          </a:graphicData>
        </a:graphic>
      </p:graphicFrame>
    </p:spTree>
    <p:extLst>
      <p:ext uri="{BB962C8B-B14F-4D97-AF65-F5344CB8AC3E}">
        <p14:creationId xmlns:p14="http://schemas.microsoft.com/office/powerpoint/2010/main" val="359613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5"/>
          <p:cNvSpPr/>
          <p:nvPr/>
        </p:nvSpPr>
        <p:spPr>
          <a:xfrm>
            <a:off x="725439" y="2266337"/>
            <a:ext cx="7914009" cy="28007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200"/>
              <a:buFont typeface="Calibri"/>
              <a:buAutoNum type="arabicPeriod"/>
            </a:pPr>
            <a:r>
              <a:rPr lang="en-US" sz="3200">
                <a:solidFill>
                  <a:schemeClr val="dk1"/>
                </a:solidFill>
                <a:latin typeface="Avenir"/>
                <a:ea typeface="Avenir"/>
                <a:cs typeface="Avenir"/>
                <a:sym typeface="Avenir"/>
              </a:rPr>
              <a:t> Mean: Average of all scores</a:t>
            </a:r>
            <a:endParaRPr/>
          </a:p>
          <a:p>
            <a:pPr marL="342900" marR="0" lvl="0" indent="-342900" algn="l" rtl="0">
              <a:spcBef>
                <a:spcPts val="4800"/>
              </a:spcBef>
              <a:spcAft>
                <a:spcPts val="0"/>
              </a:spcAft>
              <a:buClr>
                <a:schemeClr val="dk1"/>
              </a:buClr>
              <a:buSzPts val="3200"/>
              <a:buFont typeface="Calibri"/>
              <a:buAutoNum type="arabicPeriod"/>
            </a:pPr>
            <a:r>
              <a:rPr lang="en-US" sz="3200">
                <a:solidFill>
                  <a:schemeClr val="dk1"/>
                </a:solidFill>
                <a:latin typeface="Avenir"/>
                <a:ea typeface="Avenir"/>
                <a:cs typeface="Avenir"/>
                <a:sym typeface="Avenir"/>
              </a:rPr>
              <a:t> Median: Middle value in a distribution</a:t>
            </a:r>
            <a:endParaRPr/>
          </a:p>
          <a:p>
            <a:pPr marL="342900" marR="0" lvl="0" indent="-342900" algn="l" rtl="0">
              <a:spcBef>
                <a:spcPts val="4800"/>
              </a:spcBef>
              <a:spcAft>
                <a:spcPts val="0"/>
              </a:spcAft>
              <a:buClr>
                <a:schemeClr val="dk1"/>
              </a:buClr>
              <a:buSzPts val="3200"/>
              <a:buFont typeface="Calibri"/>
              <a:buAutoNum type="arabicPeriod"/>
            </a:pPr>
            <a:r>
              <a:rPr lang="en-US" sz="3200">
                <a:solidFill>
                  <a:schemeClr val="dk1"/>
                </a:solidFill>
                <a:latin typeface="Avenir"/>
                <a:ea typeface="Avenir"/>
                <a:cs typeface="Avenir"/>
                <a:sym typeface="Avenir"/>
              </a:rPr>
              <a:t> Mode: Most common response value</a:t>
            </a:r>
            <a:endParaRPr/>
          </a:p>
        </p:txBody>
      </p:sp>
      <p:sp>
        <p:nvSpPr>
          <p:cNvPr id="228" name="Google Shape;228;p15"/>
          <p:cNvSpPr txBox="1">
            <a:spLocks noGrp="1"/>
          </p:cNvSpPr>
          <p:nvPr>
            <p:ph type="title"/>
          </p:nvPr>
        </p:nvSpPr>
        <p:spPr>
          <a:xfrm>
            <a:off x="457200" y="152400"/>
            <a:ext cx="81534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Measures of central tendency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6" name="Group 5" descr="Arrow to the mode at over 100 grade on the test">
            <a:extLst>
              <a:ext uri="{FF2B5EF4-FFF2-40B4-BE49-F238E27FC236}">
                <a16:creationId xmlns:a16="http://schemas.microsoft.com/office/drawing/2014/main" id="{533321BD-6596-40AA-9E30-D88D2BF29E80}"/>
              </a:ext>
            </a:extLst>
          </p:cNvPr>
          <p:cNvGrpSpPr/>
          <p:nvPr/>
        </p:nvGrpSpPr>
        <p:grpSpPr>
          <a:xfrm>
            <a:off x="6934200" y="176472"/>
            <a:ext cx="932301" cy="822325"/>
            <a:chOff x="6934200" y="176472"/>
            <a:chExt cx="932301" cy="822325"/>
          </a:xfrm>
        </p:grpSpPr>
        <p:sp>
          <p:nvSpPr>
            <p:cNvPr id="238" name="Google Shape;238;p16"/>
            <p:cNvSpPr/>
            <p:nvPr/>
          </p:nvSpPr>
          <p:spPr>
            <a:xfrm>
              <a:off x="6934200" y="176472"/>
              <a:ext cx="932301"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chemeClr val="dk1"/>
                  </a:solidFill>
                  <a:latin typeface="Avenir"/>
                  <a:ea typeface="Avenir"/>
                  <a:cs typeface="Avenir"/>
                  <a:sym typeface="Avenir"/>
                </a:rPr>
                <a:t>Mode</a:t>
              </a:r>
              <a:endParaRPr dirty="0"/>
            </a:p>
          </p:txBody>
        </p:sp>
        <p:cxnSp>
          <p:nvCxnSpPr>
            <p:cNvPr id="239" name="Google Shape;239;p16"/>
            <p:cNvCxnSpPr/>
            <p:nvPr/>
          </p:nvCxnSpPr>
          <p:spPr>
            <a:xfrm>
              <a:off x="7391400" y="557472"/>
              <a:ext cx="0" cy="441325"/>
            </a:xfrm>
            <a:prstGeom prst="straightConnector1">
              <a:avLst/>
            </a:prstGeom>
            <a:noFill/>
            <a:ln w="9525" cap="flat" cmpd="sng">
              <a:solidFill>
                <a:schemeClr val="dk1"/>
              </a:solidFill>
              <a:prstDash val="solid"/>
              <a:round/>
              <a:headEnd type="none" w="med" len="med"/>
              <a:tailEnd type="triangle" w="med" len="med"/>
            </a:ln>
          </p:spPr>
        </p:cxnSp>
      </p:grpSp>
      <p:grpSp>
        <p:nvGrpSpPr>
          <p:cNvPr id="5" name="Group 4" descr="Arrow to the mean at about a 90 grade on the test">
            <a:extLst>
              <a:ext uri="{FF2B5EF4-FFF2-40B4-BE49-F238E27FC236}">
                <a16:creationId xmlns:a16="http://schemas.microsoft.com/office/drawing/2014/main" id="{F8E4C24F-542A-4466-8059-C2516A3965B5}"/>
              </a:ext>
            </a:extLst>
          </p:cNvPr>
          <p:cNvGrpSpPr/>
          <p:nvPr/>
        </p:nvGrpSpPr>
        <p:grpSpPr>
          <a:xfrm>
            <a:off x="5315272" y="3699221"/>
            <a:ext cx="895911" cy="904211"/>
            <a:chOff x="5315272" y="3699221"/>
            <a:chExt cx="895911" cy="904211"/>
          </a:xfrm>
        </p:grpSpPr>
        <p:sp>
          <p:nvSpPr>
            <p:cNvPr id="237" name="Google Shape;237;p16"/>
            <p:cNvSpPr/>
            <p:nvPr/>
          </p:nvSpPr>
          <p:spPr>
            <a:xfrm>
              <a:off x="5315272" y="3699221"/>
              <a:ext cx="895911"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chemeClr val="dk1"/>
                  </a:solidFill>
                  <a:latin typeface="Avenir"/>
                  <a:ea typeface="Avenir"/>
                  <a:cs typeface="Avenir"/>
                  <a:sym typeface="Avenir"/>
                </a:rPr>
                <a:t>Mean</a:t>
              </a:r>
              <a:endParaRPr dirty="0"/>
            </a:p>
          </p:txBody>
        </p:sp>
        <p:cxnSp>
          <p:nvCxnSpPr>
            <p:cNvPr id="240" name="Google Shape;240;p16"/>
            <p:cNvCxnSpPr/>
            <p:nvPr/>
          </p:nvCxnSpPr>
          <p:spPr>
            <a:xfrm>
              <a:off x="5579309" y="4146232"/>
              <a:ext cx="0" cy="457200"/>
            </a:xfrm>
            <a:prstGeom prst="straightConnector1">
              <a:avLst/>
            </a:prstGeom>
            <a:noFill/>
            <a:ln w="9525" cap="flat" cmpd="sng">
              <a:solidFill>
                <a:schemeClr val="dk1"/>
              </a:solidFill>
              <a:prstDash val="solid"/>
              <a:round/>
              <a:headEnd type="none" w="med" len="med"/>
              <a:tailEnd type="triangle" w="med" len="med"/>
            </a:ln>
          </p:spPr>
        </p:cxnSp>
      </p:grpSp>
      <p:grpSp>
        <p:nvGrpSpPr>
          <p:cNvPr id="4" name="Group 3" descr="Arrow to median at around an 80 grade on the exam">
            <a:extLst>
              <a:ext uri="{FF2B5EF4-FFF2-40B4-BE49-F238E27FC236}">
                <a16:creationId xmlns:a16="http://schemas.microsoft.com/office/drawing/2014/main" id="{97A627EF-AD6E-414D-836B-83F0B3987B0D}"/>
              </a:ext>
            </a:extLst>
          </p:cNvPr>
          <p:cNvGrpSpPr/>
          <p:nvPr/>
        </p:nvGrpSpPr>
        <p:grpSpPr>
          <a:xfrm>
            <a:off x="4572000" y="2315440"/>
            <a:ext cx="1135997" cy="905048"/>
            <a:chOff x="4572000" y="2315440"/>
            <a:chExt cx="1135997" cy="905048"/>
          </a:xfrm>
        </p:grpSpPr>
        <p:sp>
          <p:nvSpPr>
            <p:cNvPr id="241" name="Google Shape;241;p16"/>
            <p:cNvSpPr/>
            <p:nvPr/>
          </p:nvSpPr>
          <p:spPr>
            <a:xfrm>
              <a:off x="4572000" y="2315440"/>
              <a:ext cx="1135997"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chemeClr val="dk1"/>
                  </a:solidFill>
                  <a:latin typeface="Avenir"/>
                  <a:ea typeface="Avenir"/>
                  <a:cs typeface="Avenir"/>
                  <a:sym typeface="Avenir"/>
                </a:rPr>
                <a:t>Median</a:t>
              </a:r>
              <a:endParaRPr dirty="0"/>
            </a:p>
          </p:txBody>
        </p:sp>
        <p:cxnSp>
          <p:nvCxnSpPr>
            <p:cNvPr id="242" name="Google Shape;242;p16"/>
            <p:cNvCxnSpPr/>
            <p:nvPr/>
          </p:nvCxnSpPr>
          <p:spPr>
            <a:xfrm>
              <a:off x="5122109" y="2763288"/>
              <a:ext cx="0" cy="457200"/>
            </a:xfrm>
            <a:prstGeom prst="straightConnector1">
              <a:avLst/>
            </a:prstGeom>
            <a:noFill/>
            <a:ln w="9525" cap="flat" cmpd="sng">
              <a:solidFill>
                <a:schemeClr val="dk1"/>
              </a:solidFill>
              <a:prstDash val="solid"/>
              <a:round/>
              <a:headEnd type="none" w="med" len="med"/>
              <a:tailEnd type="triangle" w="med" len="med"/>
            </a:ln>
          </p:spPr>
        </p:cxnSp>
      </p:grpSp>
      <p:sp>
        <p:nvSpPr>
          <p:cNvPr id="243" name="Google Shape;243;p16"/>
          <p:cNvSpPr txBox="1"/>
          <p:nvPr/>
        </p:nvSpPr>
        <p:spPr>
          <a:xfrm>
            <a:off x="143036" y="3234662"/>
            <a:ext cx="14777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venir"/>
                <a:ea typeface="Avenir"/>
                <a:cs typeface="Avenir"/>
                <a:sym typeface="Avenir"/>
              </a:rPr>
              <a:t>Frequency</a:t>
            </a:r>
            <a:endParaRPr/>
          </a:p>
        </p:txBody>
      </p:sp>
      <p:sp>
        <p:nvSpPr>
          <p:cNvPr id="245" name="Google Shape;245;p16"/>
          <p:cNvSpPr txBox="1"/>
          <p:nvPr/>
        </p:nvSpPr>
        <p:spPr>
          <a:xfrm>
            <a:off x="3505200" y="6340157"/>
            <a:ext cx="48768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venir"/>
                <a:ea typeface="Avenir"/>
                <a:cs typeface="Avenir"/>
                <a:sym typeface="Avenir"/>
              </a:rPr>
              <a:t>Performance on test</a:t>
            </a:r>
            <a:endParaRPr/>
          </a:p>
        </p:txBody>
      </p:sp>
      <p:sp>
        <p:nvSpPr>
          <p:cNvPr id="256" name="Google Shape;256;p16"/>
          <p:cNvSpPr/>
          <p:nvPr/>
        </p:nvSpPr>
        <p:spPr>
          <a:xfrm>
            <a:off x="44958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 name="Google Shape;258;p16"/>
          <p:cNvSpPr/>
          <p:nvPr/>
        </p:nvSpPr>
        <p:spPr>
          <a:xfrm>
            <a:off x="4495800" y="38414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3" name="Group 2" descr="Frequency distribution graph with frequency on the y-axis and test performance on the x-axis going from 40-over 100. The median is shown to be 80, while the mean is closer to 90. The largest quantity is at over 100 and is labeled as the mode.">
            <a:extLst>
              <a:ext uri="{FF2B5EF4-FFF2-40B4-BE49-F238E27FC236}">
                <a16:creationId xmlns:a16="http://schemas.microsoft.com/office/drawing/2014/main" id="{EA1B7AAA-D73C-406F-8481-01C8F6E9A186}"/>
              </a:ext>
            </a:extLst>
          </p:cNvPr>
          <p:cNvGrpSpPr/>
          <p:nvPr/>
        </p:nvGrpSpPr>
        <p:grpSpPr>
          <a:xfrm>
            <a:off x="1676400" y="488632"/>
            <a:ext cx="6629400" cy="5717620"/>
            <a:chOff x="1676400" y="488632"/>
            <a:chExt cx="6629400" cy="5717620"/>
          </a:xfrm>
        </p:grpSpPr>
        <p:cxnSp>
          <p:nvCxnSpPr>
            <p:cNvPr id="235" name="Google Shape;235;p16"/>
            <p:cNvCxnSpPr/>
            <p:nvPr/>
          </p:nvCxnSpPr>
          <p:spPr>
            <a:xfrm>
              <a:off x="1676400" y="5746432"/>
              <a:ext cx="6172200" cy="0"/>
            </a:xfrm>
            <a:prstGeom prst="straightConnector1">
              <a:avLst/>
            </a:prstGeom>
            <a:noFill/>
            <a:ln w="38100" cap="flat" cmpd="sng">
              <a:solidFill>
                <a:srgbClr val="000000"/>
              </a:solidFill>
              <a:prstDash val="solid"/>
              <a:round/>
              <a:headEnd type="none" w="med" len="med"/>
              <a:tailEnd type="none" w="med" len="med"/>
            </a:ln>
          </p:spPr>
        </p:cxnSp>
        <p:sp>
          <p:nvSpPr>
            <p:cNvPr id="236" name="Google Shape;236;p16"/>
            <p:cNvSpPr txBox="1"/>
            <p:nvPr/>
          </p:nvSpPr>
          <p:spPr>
            <a:xfrm>
              <a:off x="1752600" y="5836920"/>
              <a:ext cx="655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venir"/>
                  <a:ea typeface="Avenir"/>
                  <a:cs typeface="Avenir"/>
                  <a:sym typeface="Avenir"/>
                </a:rPr>
                <a:t>40          50          60          70          80          90          100	</a:t>
              </a:r>
              <a:endParaRPr/>
            </a:p>
          </p:txBody>
        </p:sp>
        <p:cxnSp>
          <p:nvCxnSpPr>
            <p:cNvPr id="244" name="Google Shape;244;p16"/>
            <p:cNvCxnSpPr/>
            <p:nvPr/>
          </p:nvCxnSpPr>
          <p:spPr>
            <a:xfrm>
              <a:off x="1676400" y="488632"/>
              <a:ext cx="0" cy="5257800"/>
            </a:xfrm>
            <a:prstGeom prst="straightConnector1">
              <a:avLst/>
            </a:prstGeom>
            <a:noFill/>
            <a:ln w="3810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15A2ADED-15D6-457C-99FD-8427024FF39D}"/>
                </a:ext>
              </a:extLst>
            </p:cNvPr>
            <p:cNvGrpSpPr/>
            <p:nvPr/>
          </p:nvGrpSpPr>
          <p:grpSpPr>
            <a:xfrm>
              <a:off x="1828800" y="1098232"/>
              <a:ext cx="5715000" cy="4495800"/>
              <a:chOff x="1828800" y="1098232"/>
              <a:chExt cx="5715000" cy="4495800"/>
            </a:xfrm>
          </p:grpSpPr>
          <p:sp>
            <p:nvSpPr>
              <p:cNvPr id="246" name="Google Shape;246;p16"/>
              <p:cNvSpPr/>
              <p:nvPr/>
            </p:nvSpPr>
            <p:spPr>
              <a:xfrm>
                <a:off x="18288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 name="Google Shape;247;p16"/>
              <p:cNvSpPr/>
              <p:nvPr/>
            </p:nvSpPr>
            <p:spPr>
              <a:xfrm>
                <a:off x="22860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 name="Google Shape;248;p16"/>
              <p:cNvSpPr/>
              <p:nvPr/>
            </p:nvSpPr>
            <p:spPr>
              <a:xfrm>
                <a:off x="27432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 name="Google Shape;249;p16"/>
              <p:cNvSpPr/>
              <p:nvPr/>
            </p:nvSpPr>
            <p:spPr>
              <a:xfrm>
                <a:off x="32004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 name="Google Shape;250;p16"/>
              <p:cNvSpPr/>
              <p:nvPr/>
            </p:nvSpPr>
            <p:spPr>
              <a:xfrm>
                <a:off x="36576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 name="Google Shape;251;p16"/>
              <p:cNvSpPr/>
              <p:nvPr/>
            </p:nvSpPr>
            <p:spPr>
              <a:xfrm>
                <a:off x="36576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 name="Google Shape;252;p16"/>
              <p:cNvSpPr/>
              <p:nvPr/>
            </p:nvSpPr>
            <p:spPr>
              <a:xfrm>
                <a:off x="40386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 name="Google Shape;253;p16"/>
              <p:cNvSpPr/>
              <p:nvPr/>
            </p:nvSpPr>
            <p:spPr>
              <a:xfrm>
                <a:off x="40386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 name="Google Shape;254;p16"/>
              <p:cNvSpPr/>
              <p:nvPr/>
            </p:nvSpPr>
            <p:spPr>
              <a:xfrm>
                <a:off x="4038600" y="4298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 name="Google Shape;255;p16"/>
              <p:cNvSpPr/>
              <p:nvPr/>
            </p:nvSpPr>
            <p:spPr>
              <a:xfrm>
                <a:off x="44958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 name="Google Shape;257;p16"/>
              <p:cNvSpPr/>
              <p:nvPr/>
            </p:nvSpPr>
            <p:spPr>
              <a:xfrm>
                <a:off x="4495800" y="4298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 name="Google Shape;259;p16"/>
              <p:cNvSpPr/>
              <p:nvPr/>
            </p:nvSpPr>
            <p:spPr>
              <a:xfrm>
                <a:off x="4495800" y="3384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 name="Google Shape;260;p16"/>
              <p:cNvSpPr/>
              <p:nvPr/>
            </p:nvSpPr>
            <p:spPr>
              <a:xfrm>
                <a:off x="4953000" y="3384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 name="Google Shape;261;p16"/>
              <p:cNvSpPr/>
              <p:nvPr/>
            </p:nvSpPr>
            <p:spPr>
              <a:xfrm>
                <a:off x="49530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 name="Google Shape;262;p16"/>
              <p:cNvSpPr/>
              <p:nvPr/>
            </p:nvSpPr>
            <p:spPr>
              <a:xfrm>
                <a:off x="49530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 name="Google Shape;263;p16"/>
              <p:cNvSpPr/>
              <p:nvPr/>
            </p:nvSpPr>
            <p:spPr>
              <a:xfrm>
                <a:off x="4953000" y="4298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 name="Google Shape;264;p16"/>
              <p:cNvSpPr/>
              <p:nvPr/>
            </p:nvSpPr>
            <p:spPr>
              <a:xfrm>
                <a:off x="4953000" y="38414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 name="Google Shape;265;p16"/>
              <p:cNvSpPr/>
              <p:nvPr/>
            </p:nvSpPr>
            <p:spPr>
              <a:xfrm>
                <a:off x="54102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 name="Google Shape;266;p16"/>
              <p:cNvSpPr/>
              <p:nvPr/>
            </p:nvSpPr>
            <p:spPr>
              <a:xfrm>
                <a:off x="54102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 name="Google Shape;267;p16"/>
              <p:cNvSpPr/>
              <p:nvPr/>
            </p:nvSpPr>
            <p:spPr>
              <a:xfrm>
                <a:off x="58674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 name="Google Shape;268;p16"/>
              <p:cNvSpPr/>
              <p:nvPr/>
            </p:nvSpPr>
            <p:spPr>
              <a:xfrm>
                <a:off x="63246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 name="Google Shape;269;p16"/>
              <p:cNvSpPr/>
              <p:nvPr/>
            </p:nvSpPr>
            <p:spPr>
              <a:xfrm>
                <a:off x="63246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 name="Google Shape;270;p16"/>
              <p:cNvSpPr/>
              <p:nvPr/>
            </p:nvSpPr>
            <p:spPr>
              <a:xfrm>
                <a:off x="67818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 name="Google Shape;271;p16"/>
              <p:cNvSpPr/>
              <p:nvPr/>
            </p:nvSpPr>
            <p:spPr>
              <a:xfrm>
                <a:off x="7239000" y="5289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 name="Google Shape;272;p16"/>
              <p:cNvSpPr/>
              <p:nvPr/>
            </p:nvSpPr>
            <p:spPr>
              <a:xfrm>
                <a:off x="67818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 name="Google Shape;273;p16"/>
              <p:cNvSpPr/>
              <p:nvPr/>
            </p:nvSpPr>
            <p:spPr>
              <a:xfrm>
                <a:off x="7239000" y="4755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 name="Google Shape;274;p16"/>
              <p:cNvSpPr/>
              <p:nvPr/>
            </p:nvSpPr>
            <p:spPr>
              <a:xfrm>
                <a:off x="6781800" y="4298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 name="Google Shape;275;p16"/>
              <p:cNvSpPr/>
              <p:nvPr/>
            </p:nvSpPr>
            <p:spPr>
              <a:xfrm>
                <a:off x="7239000" y="4298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 name="Google Shape;276;p16"/>
              <p:cNvSpPr/>
              <p:nvPr/>
            </p:nvSpPr>
            <p:spPr>
              <a:xfrm>
                <a:off x="7239000" y="38414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 name="Google Shape;277;p16"/>
              <p:cNvSpPr/>
              <p:nvPr/>
            </p:nvSpPr>
            <p:spPr>
              <a:xfrm>
                <a:off x="7239000" y="3384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 name="Google Shape;278;p16"/>
              <p:cNvSpPr/>
              <p:nvPr/>
            </p:nvSpPr>
            <p:spPr>
              <a:xfrm>
                <a:off x="7239000" y="29270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 name="Google Shape;279;p16"/>
              <p:cNvSpPr/>
              <p:nvPr/>
            </p:nvSpPr>
            <p:spPr>
              <a:xfrm>
                <a:off x="7239000" y="24698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 name="Google Shape;280;p16"/>
              <p:cNvSpPr/>
              <p:nvPr/>
            </p:nvSpPr>
            <p:spPr>
              <a:xfrm>
                <a:off x="7239000" y="20126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 name="Google Shape;281;p16"/>
              <p:cNvSpPr/>
              <p:nvPr/>
            </p:nvSpPr>
            <p:spPr>
              <a:xfrm>
                <a:off x="7239000" y="15554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 name="Google Shape;282;p16"/>
              <p:cNvSpPr/>
              <p:nvPr/>
            </p:nvSpPr>
            <p:spPr>
              <a:xfrm>
                <a:off x="7239000" y="1098232"/>
                <a:ext cx="304800" cy="304800"/>
              </a:xfrm>
              <a:prstGeom prst="ellipse">
                <a:avLst/>
              </a:prstGeom>
              <a:solidFill>
                <a:srgbClr val="538CD5"/>
              </a:solidFill>
              <a:ln w="2857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90" name="Google Shape;290;p17" descr="Formulas for population mean, which is the sum of x divided by capital N, meaning the number in the population. And formula for the sample mean which is the sum of x divided by little n, meaning the number in the sample"/>
          <p:cNvGrpSpPr/>
          <p:nvPr/>
        </p:nvGrpSpPr>
        <p:grpSpPr>
          <a:xfrm>
            <a:off x="1746250" y="3942450"/>
            <a:ext cx="5721350" cy="1676082"/>
            <a:chOff x="1746250" y="2471824"/>
            <a:chExt cx="5721350" cy="1676082"/>
          </a:xfrm>
        </p:grpSpPr>
        <p:sp>
          <p:nvSpPr>
            <p:cNvPr id="291" name="Google Shape;291;p17"/>
            <p:cNvSpPr txBox="1"/>
            <p:nvPr/>
          </p:nvSpPr>
          <p:spPr>
            <a:xfrm>
              <a:off x="1746250" y="2471824"/>
              <a:ext cx="2379663" cy="369888"/>
            </a:xfrm>
            <a:prstGeom prst="rect">
              <a:avLst/>
            </a:prstGeom>
            <a:solidFill>
              <a:srgbClr val="FFFFFF"/>
            </a:solidFill>
            <a:ln w="9525" cap="flat" cmpd="sng">
              <a:solidFill>
                <a:srgbClr val="D2533C"/>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a:solidFill>
                    <a:srgbClr val="292934"/>
                  </a:solidFill>
                  <a:latin typeface="Avenir"/>
                  <a:ea typeface="Avenir"/>
                  <a:cs typeface="Avenir"/>
                  <a:sym typeface="Avenir"/>
                </a:rPr>
                <a:t>Population Mean (μ)</a:t>
              </a:r>
              <a:endParaRPr/>
            </a:p>
          </p:txBody>
        </p:sp>
        <p:sp>
          <p:nvSpPr>
            <p:cNvPr id="292" name="Google Shape;292;p17"/>
            <p:cNvSpPr txBox="1"/>
            <p:nvPr/>
          </p:nvSpPr>
          <p:spPr>
            <a:xfrm>
              <a:off x="4759325" y="2471824"/>
              <a:ext cx="2708275" cy="369888"/>
            </a:xfrm>
            <a:prstGeom prst="rect">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a:solidFill>
                    <a:schemeClr val="dk1"/>
                  </a:solidFill>
                  <a:latin typeface="Avenir"/>
                  <a:ea typeface="Avenir"/>
                  <a:cs typeface="Avenir"/>
                  <a:sym typeface="Avenir"/>
                </a:rPr>
                <a:t>Sample Mean (M or    )</a:t>
              </a:r>
              <a:endParaRPr/>
            </a:p>
          </p:txBody>
        </p:sp>
        <p:pic>
          <p:nvPicPr>
            <p:cNvPr id="293" name="Google Shape;293;p17"/>
            <p:cNvPicPr preferRelativeResize="0"/>
            <p:nvPr/>
          </p:nvPicPr>
          <p:blipFill rotWithShape="1">
            <a:blip r:embed="rId3">
              <a:alphaModFix/>
            </a:blip>
            <a:srcRect/>
            <a:stretch/>
          </p:blipFill>
          <p:spPr>
            <a:xfrm>
              <a:off x="6985834" y="2504411"/>
              <a:ext cx="269875" cy="290513"/>
            </a:xfrm>
            <a:prstGeom prst="rect">
              <a:avLst/>
            </a:prstGeom>
            <a:noFill/>
            <a:ln>
              <a:noFill/>
            </a:ln>
          </p:spPr>
        </p:pic>
        <p:pic>
          <p:nvPicPr>
            <p:cNvPr id="294" name="Google Shape;294;p17"/>
            <p:cNvPicPr preferRelativeResize="0"/>
            <p:nvPr/>
          </p:nvPicPr>
          <p:blipFill rotWithShape="1">
            <a:blip r:embed="rId4">
              <a:alphaModFix/>
            </a:blip>
            <a:srcRect/>
            <a:stretch/>
          </p:blipFill>
          <p:spPr>
            <a:xfrm>
              <a:off x="2152650" y="3050974"/>
              <a:ext cx="1382713" cy="1082675"/>
            </a:xfrm>
            <a:prstGeom prst="rect">
              <a:avLst/>
            </a:prstGeom>
            <a:noFill/>
            <a:ln>
              <a:noFill/>
            </a:ln>
          </p:spPr>
        </p:pic>
        <p:pic>
          <p:nvPicPr>
            <p:cNvPr id="295" name="Google Shape;295;p17"/>
            <p:cNvPicPr preferRelativeResize="0"/>
            <p:nvPr/>
          </p:nvPicPr>
          <p:blipFill rotWithShape="1">
            <a:blip r:embed="rId5">
              <a:alphaModFix/>
            </a:blip>
            <a:srcRect/>
            <a:stretch/>
          </p:blipFill>
          <p:spPr>
            <a:xfrm>
              <a:off x="5410200" y="3066819"/>
              <a:ext cx="1530350" cy="1081087"/>
            </a:xfrm>
            <a:prstGeom prst="rect">
              <a:avLst/>
            </a:prstGeom>
            <a:noFill/>
            <a:ln>
              <a:noFill/>
            </a:ln>
          </p:spPr>
        </p:pic>
      </p:grpSp>
      <p:sp>
        <p:nvSpPr>
          <p:cNvPr id="289" name="Google Shape;289;p17"/>
          <p:cNvSpPr txBox="1">
            <a:spLocks noGrp="1"/>
          </p:cNvSpPr>
          <p:nvPr>
            <p:ph type="body" idx="1"/>
          </p:nvPr>
        </p:nvSpPr>
        <p:spPr>
          <a:xfrm>
            <a:off x="624291" y="2079544"/>
            <a:ext cx="7975076" cy="1025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a:latin typeface="Avenir"/>
                <a:ea typeface="Avenir"/>
                <a:cs typeface="Avenir"/>
                <a:sym typeface="Avenir"/>
              </a:rPr>
              <a:t>The sum of scores (Ʃ</a:t>
            </a:r>
            <a:r>
              <a:rPr lang="en-US" i="1">
                <a:latin typeface="Avenir"/>
                <a:ea typeface="Avenir"/>
                <a:cs typeface="Avenir"/>
                <a:sym typeface="Avenir"/>
              </a:rPr>
              <a:t>X</a:t>
            </a:r>
            <a:r>
              <a:rPr lang="en-US">
                <a:latin typeface="Avenir"/>
                <a:ea typeface="Avenir"/>
                <a:cs typeface="Avenir"/>
                <a:sym typeface="Avenir"/>
              </a:rPr>
              <a:t>) in a distribution divided by the number of scores (</a:t>
            </a:r>
            <a:r>
              <a:rPr lang="en-US" i="1">
                <a:latin typeface="Avenir"/>
                <a:ea typeface="Avenir"/>
                <a:cs typeface="Avenir"/>
                <a:sym typeface="Avenir"/>
              </a:rPr>
              <a:t>n</a:t>
            </a:r>
            <a:r>
              <a:rPr lang="en-US">
                <a:latin typeface="Avenir"/>
                <a:ea typeface="Avenir"/>
                <a:cs typeface="Avenir"/>
                <a:sym typeface="Avenir"/>
              </a:rPr>
              <a:t> or </a:t>
            </a:r>
            <a:r>
              <a:rPr lang="en-US" i="1">
                <a:latin typeface="Avenir"/>
                <a:ea typeface="Avenir"/>
                <a:cs typeface="Avenir"/>
                <a:sym typeface="Avenir"/>
              </a:rPr>
              <a:t>N</a:t>
            </a:r>
            <a:r>
              <a:rPr lang="en-US">
                <a:latin typeface="Avenir"/>
                <a:ea typeface="Avenir"/>
                <a:cs typeface="Avenir"/>
                <a:sym typeface="Avenir"/>
              </a:rPr>
              <a:t>)</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p:txBody>
      </p:sp>
      <p:sp>
        <p:nvSpPr>
          <p:cNvPr id="288" name="Google Shape;288;p17"/>
          <p:cNvSpPr txBox="1">
            <a:spLocks noGrp="1"/>
          </p:cNvSpPr>
          <p:nvPr>
            <p:ph type="title"/>
          </p:nvPr>
        </p:nvSpPr>
        <p:spPr>
          <a:xfrm>
            <a:off x="457200" y="152400"/>
            <a:ext cx="8001000" cy="116781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cap="none">
                <a:latin typeface="Avenir"/>
                <a:ea typeface="Avenir"/>
                <a:cs typeface="Avenir"/>
                <a:sym typeface="Avenir"/>
              </a:rPr>
              <a:t>The Mean </a:t>
            </a:r>
            <a:r>
              <a:rPr lang="en-US" sz="2400">
                <a:latin typeface="Avenir"/>
                <a:ea typeface="Avenir"/>
                <a:cs typeface="Avenir"/>
                <a:sym typeface="Avenir"/>
              </a:rPr>
              <a:t>(</a:t>
            </a:r>
            <a:r>
              <a:rPr lang="en-US" sz="2400" i="1">
                <a:latin typeface="Avenir"/>
                <a:ea typeface="Avenir"/>
                <a:cs typeface="Avenir"/>
                <a:sym typeface="Avenir"/>
              </a:rPr>
              <a:t>M, </a:t>
            </a:r>
            <a:r>
              <a:rPr lang="en-US" sz="2400">
                <a:latin typeface="Avenir"/>
                <a:ea typeface="Avenir"/>
                <a:cs typeface="Avenir"/>
                <a:sym typeface="Avenir"/>
              </a:rPr>
              <a:t>i.e. the “average”)</a:t>
            </a:r>
            <a:endParaRPr sz="2400" cap="none">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4" name="Google Shape;304;p18" descr="A seesaw with the numbers from 1 to 13 going left to right. The fulcrum underneath the middle is labeled mu for the mean. There is one block on the number 3, two on 6, one on 9 and one on 11."/>
          <p:cNvPicPr preferRelativeResize="0"/>
          <p:nvPr/>
        </p:nvPicPr>
        <p:blipFill rotWithShape="1">
          <a:blip r:embed="rId3">
            <a:alphaModFix/>
          </a:blip>
          <a:srcRect/>
          <a:stretch/>
        </p:blipFill>
        <p:spPr>
          <a:xfrm>
            <a:off x="1850896" y="5013463"/>
            <a:ext cx="5605321" cy="1561644"/>
          </a:xfrm>
          <a:prstGeom prst="rect">
            <a:avLst/>
          </a:prstGeom>
          <a:noFill/>
          <a:ln>
            <a:noFill/>
          </a:ln>
        </p:spPr>
      </p:pic>
      <p:sp>
        <p:nvSpPr>
          <p:cNvPr id="303" name="Google Shape;303;p18"/>
          <p:cNvSpPr txBox="1">
            <a:spLocks noGrp="1"/>
          </p:cNvSpPr>
          <p:nvPr>
            <p:ph type="body" idx="2"/>
          </p:nvPr>
        </p:nvSpPr>
        <p:spPr>
          <a:xfrm>
            <a:off x="6366128" y="1740073"/>
            <a:ext cx="2521179" cy="28225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200"/>
              <a:buNone/>
            </a:pPr>
            <a:r>
              <a:rPr lang="en-US" sz="2200">
                <a:latin typeface="Avenir"/>
                <a:ea typeface="Avenir"/>
                <a:cs typeface="Avenir"/>
                <a:sym typeface="Avenir"/>
              </a:rPr>
              <a:t>Mean increases</a:t>
            </a:r>
            <a:br>
              <a:rPr lang="en-US" sz="2200">
                <a:latin typeface="Avenir"/>
                <a:ea typeface="Avenir"/>
                <a:cs typeface="Avenir"/>
                <a:sym typeface="Avenir"/>
              </a:rPr>
            </a:b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Mean decreases</a:t>
            </a:r>
            <a:br>
              <a:rPr lang="en-US" sz="2200">
                <a:latin typeface="Avenir"/>
                <a:ea typeface="Avenir"/>
                <a:cs typeface="Avenir"/>
                <a:sym typeface="Avenir"/>
              </a:rPr>
            </a:b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Mean decreases</a:t>
            </a:r>
            <a:br>
              <a:rPr lang="en-US" sz="2200">
                <a:latin typeface="Avenir"/>
                <a:ea typeface="Avenir"/>
                <a:cs typeface="Avenir"/>
                <a:sym typeface="Avenir"/>
              </a:rPr>
            </a:b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The mean remains the same</a:t>
            </a:r>
            <a:endParaRPr/>
          </a:p>
        </p:txBody>
      </p:sp>
      <p:sp>
        <p:nvSpPr>
          <p:cNvPr id="302" name="Google Shape;302;p18"/>
          <p:cNvSpPr txBox="1">
            <a:spLocks noGrp="1"/>
          </p:cNvSpPr>
          <p:nvPr>
            <p:ph type="body" idx="1"/>
          </p:nvPr>
        </p:nvSpPr>
        <p:spPr>
          <a:xfrm>
            <a:off x="356945" y="1756785"/>
            <a:ext cx="5708421" cy="26701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None/>
            </a:pPr>
            <a:r>
              <a:rPr lang="en-US" sz="2200">
                <a:latin typeface="Avenir"/>
                <a:ea typeface="Avenir"/>
                <a:cs typeface="Avenir"/>
                <a:sym typeface="Avenir"/>
              </a:rPr>
              <a:t>We add a value larger than the mean?</a:t>
            </a:r>
            <a:endParaRPr/>
          </a:p>
          <a:p>
            <a:pPr marL="0" lvl="0" indent="0" algn="l" rtl="0">
              <a:spcBef>
                <a:spcPts val="0"/>
              </a:spcBef>
              <a:spcAft>
                <a:spcPts val="0"/>
              </a:spcAft>
              <a:buClr>
                <a:schemeClr val="dk1"/>
              </a:buClr>
              <a:buSzPts val="2200"/>
              <a:buNone/>
            </a:pP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We add a value smaller than the mean?</a:t>
            </a:r>
            <a:endParaRPr/>
          </a:p>
          <a:p>
            <a:pPr marL="0" lvl="0" indent="0" algn="l" rtl="0">
              <a:spcBef>
                <a:spcPts val="0"/>
              </a:spcBef>
              <a:spcAft>
                <a:spcPts val="0"/>
              </a:spcAft>
              <a:buClr>
                <a:schemeClr val="dk1"/>
              </a:buClr>
              <a:buSzPts val="2200"/>
              <a:buNone/>
            </a:pP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We remove a value larger than the mean?</a:t>
            </a:r>
            <a:endParaRPr/>
          </a:p>
          <a:p>
            <a:pPr marL="0" lvl="0" indent="0" algn="l" rtl="0">
              <a:spcBef>
                <a:spcPts val="0"/>
              </a:spcBef>
              <a:spcAft>
                <a:spcPts val="0"/>
              </a:spcAft>
              <a:buClr>
                <a:schemeClr val="dk1"/>
              </a:buClr>
              <a:buSzPts val="2200"/>
              <a:buNone/>
            </a:pPr>
            <a:endParaRPr sz="2200">
              <a:latin typeface="Avenir"/>
              <a:ea typeface="Avenir"/>
              <a:cs typeface="Avenir"/>
              <a:sym typeface="Avenir"/>
            </a:endParaRPr>
          </a:p>
          <a:p>
            <a:pPr marL="0" lvl="0" indent="0" algn="l" rtl="0">
              <a:spcBef>
                <a:spcPts val="0"/>
              </a:spcBef>
              <a:spcAft>
                <a:spcPts val="0"/>
              </a:spcAft>
              <a:buClr>
                <a:schemeClr val="dk1"/>
              </a:buClr>
              <a:buSzPts val="2200"/>
              <a:buNone/>
            </a:pPr>
            <a:r>
              <a:rPr lang="en-US" sz="2200">
                <a:latin typeface="Avenir"/>
                <a:ea typeface="Avenir"/>
                <a:cs typeface="Avenir"/>
                <a:sym typeface="Avenir"/>
              </a:rPr>
              <a:t>We add twenty scores equal to the mean?</a:t>
            </a:r>
            <a:endParaRPr/>
          </a:p>
        </p:txBody>
      </p:sp>
      <p:sp>
        <p:nvSpPr>
          <p:cNvPr id="301" name="Google Shape;301;p18"/>
          <p:cNvSpPr txBox="1">
            <a:spLocks noGrp="1"/>
          </p:cNvSpPr>
          <p:nvPr>
            <p:ph type="title"/>
          </p:nvPr>
        </p:nvSpPr>
        <p:spPr>
          <a:xfrm>
            <a:off x="1042015" y="152400"/>
            <a:ext cx="7128686"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cap="none">
                <a:latin typeface="Avenir"/>
                <a:ea typeface="Avenir"/>
                <a:cs typeface="Avenir"/>
                <a:sym typeface="Avenir"/>
              </a:rPr>
              <a:t>What happens to </a:t>
            </a:r>
            <a:r>
              <a:rPr lang="en-US" i="1" cap="none">
                <a:latin typeface="Avenir"/>
                <a:ea typeface="Avenir"/>
                <a:cs typeface="Avenir"/>
                <a:sym typeface="Avenir"/>
              </a:rPr>
              <a:t>M</a:t>
            </a:r>
            <a:r>
              <a:rPr lang="en-US" cap="none">
                <a:latin typeface="Avenir"/>
                <a:ea typeface="Avenir"/>
                <a:cs typeface="Avenir"/>
                <a:sym typeface="Avenir"/>
              </a:rPr>
              <a:t> when…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p19"/>
          <p:cNvSpPr txBox="1">
            <a:spLocks noGrp="1"/>
          </p:cNvSpPr>
          <p:nvPr>
            <p:ph type="body" idx="1"/>
          </p:nvPr>
        </p:nvSpPr>
        <p:spPr>
          <a:xfrm>
            <a:off x="699790" y="1802736"/>
            <a:ext cx="7744420" cy="43735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latin typeface="Avenir"/>
                <a:ea typeface="Avenir"/>
                <a:cs typeface="Avenir"/>
                <a:sym typeface="Avenir"/>
              </a:rPr>
              <a:t>When a distribution is very </a:t>
            </a:r>
            <a:r>
              <a:rPr lang="en-US" sz="2720" i="1" dirty="0">
                <a:latin typeface="Avenir"/>
                <a:ea typeface="Avenir"/>
                <a:cs typeface="Avenir"/>
                <a:sym typeface="Avenir"/>
              </a:rPr>
              <a:t>skewed</a:t>
            </a:r>
            <a:r>
              <a:rPr lang="en-US" sz="2720" dirty="0">
                <a:latin typeface="Avenir"/>
                <a:ea typeface="Avenir"/>
                <a:cs typeface="Avenir"/>
                <a:sym typeface="Avenir"/>
              </a:rPr>
              <a:t>, the mean will be pulled toward the extremes</a:t>
            </a:r>
            <a:endParaRPr dirty="0"/>
          </a:p>
          <a:p>
            <a:pPr marL="342900" lvl="0" indent="-342900" algn="l" rtl="0">
              <a:lnSpc>
                <a:spcPct val="100000"/>
              </a:lnSpc>
              <a:spcBef>
                <a:spcPts val="2944"/>
              </a:spcBef>
              <a:spcAft>
                <a:spcPts val="0"/>
              </a:spcAft>
              <a:buClr>
                <a:schemeClr val="dk1"/>
              </a:buClr>
              <a:buSzPts val="2720"/>
              <a:buChar char="•"/>
            </a:pPr>
            <a:r>
              <a:rPr lang="en-US" sz="2720" dirty="0">
                <a:latin typeface="Avenir"/>
                <a:ea typeface="Avenir"/>
                <a:cs typeface="Avenir"/>
                <a:sym typeface="Avenir"/>
              </a:rPr>
              <a:t>When data is from a nominal scale, it is impossible to compute a mean (e.g. what is the mean of “favorite color”?) </a:t>
            </a:r>
            <a:endParaRPr dirty="0"/>
          </a:p>
          <a:p>
            <a:pPr marL="342900" lvl="0" indent="-342900" algn="l" rtl="0">
              <a:lnSpc>
                <a:spcPct val="100000"/>
              </a:lnSpc>
              <a:spcBef>
                <a:spcPts val="2944"/>
              </a:spcBef>
              <a:spcAft>
                <a:spcPts val="0"/>
              </a:spcAft>
              <a:buClr>
                <a:schemeClr val="dk1"/>
              </a:buClr>
              <a:buSzPts val="2720"/>
              <a:buChar char="•"/>
            </a:pPr>
            <a:r>
              <a:rPr lang="en-US" sz="2720" dirty="0">
                <a:latin typeface="Avenir"/>
                <a:ea typeface="Avenir"/>
                <a:cs typeface="Avenir"/>
                <a:sym typeface="Avenir"/>
              </a:rPr>
              <a:t>When data is from an ordinal scale, it is usually inappropriate to compute a mean (e.g. what is the mean of year in school?)</a:t>
            </a:r>
            <a:endParaRPr dirty="0"/>
          </a:p>
        </p:txBody>
      </p:sp>
      <p:sp>
        <p:nvSpPr>
          <p:cNvPr id="310" name="Google Shape;310;p19"/>
          <p:cNvSpPr txBox="1">
            <a:spLocks noGrp="1"/>
          </p:cNvSpPr>
          <p:nvPr>
            <p:ph type="title"/>
          </p:nvPr>
        </p:nvSpPr>
        <p:spPr>
          <a:xfrm>
            <a:off x="457200" y="152400"/>
            <a:ext cx="82296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cap="none">
                <a:latin typeface="Avenir"/>
                <a:ea typeface="Avenir"/>
                <a:cs typeface="Avenir"/>
                <a:sym typeface="Avenir"/>
              </a:rPr>
              <a:t>When Won’t </a:t>
            </a:r>
            <a:r>
              <a:rPr lang="en-US" i="1">
                <a:latin typeface="Avenir"/>
                <a:ea typeface="Avenir"/>
                <a:cs typeface="Avenir"/>
                <a:sym typeface="Avenir"/>
              </a:rPr>
              <a:t>M  </a:t>
            </a:r>
            <a:r>
              <a:rPr lang="en-US" cap="none">
                <a:latin typeface="Avenir"/>
                <a:ea typeface="Avenir"/>
                <a:cs typeface="Avenir"/>
                <a:sym typeface="Avenir"/>
              </a:rPr>
              <a:t>Work?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0" name="Google Shape;320;p20"/>
          <p:cNvSpPr txBox="1"/>
          <p:nvPr/>
        </p:nvSpPr>
        <p:spPr>
          <a:xfrm>
            <a:off x="590872" y="5127625"/>
            <a:ext cx="5023352" cy="13493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700"/>
              <a:buFont typeface="Arial"/>
              <a:buNone/>
            </a:pPr>
            <a:r>
              <a:rPr lang="en-US" sz="2000" b="0">
                <a:solidFill>
                  <a:srgbClr val="D1282E"/>
                </a:solidFill>
                <a:latin typeface="Avenir"/>
                <a:ea typeface="Avenir"/>
                <a:cs typeface="Avenir"/>
                <a:sym typeface="Avenir"/>
              </a:rPr>
              <a:t>Even number of scores:</a:t>
            </a:r>
            <a:endParaRPr/>
          </a:p>
          <a:p>
            <a:pPr marL="274637" marR="0" lvl="1" indent="0" algn="l" rtl="0">
              <a:spcBef>
                <a:spcPts val="400"/>
              </a:spcBef>
              <a:spcAft>
                <a:spcPts val="0"/>
              </a:spcAft>
              <a:buNone/>
            </a:pPr>
            <a:r>
              <a:rPr lang="en-US" sz="2000" b="0" i="0" u="none" strike="noStrike" cap="none">
                <a:solidFill>
                  <a:srgbClr val="000000"/>
                </a:solidFill>
                <a:latin typeface="Avenir"/>
                <a:ea typeface="Avenir"/>
                <a:cs typeface="Avenir"/>
                <a:sym typeface="Avenir"/>
              </a:rPr>
              <a:t>Median = the mean of the two scores in the middle of an ordered distribution</a:t>
            </a:r>
            <a:endParaRPr/>
          </a:p>
        </p:txBody>
      </p:sp>
      <p:sp>
        <p:nvSpPr>
          <p:cNvPr id="319" name="Google Shape;319;p20"/>
          <p:cNvSpPr txBox="1"/>
          <p:nvPr/>
        </p:nvSpPr>
        <p:spPr>
          <a:xfrm>
            <a:off x="590872" y="3944938"/>
            <a:ext cx="5410200" cy="11604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700"/>
              <a:buFont typeface="Arial"/>
              <a:buNone/>
            </a:pPr>
            <a:r>
              <a:rPr lang="en-US" sz="2000" b="0">
                <a:solidFill>
                  <a:srgbClr val="D1282E"/>
                </a:solidFill>
                <a:latin typeface="Avenir"/>
                <a:ea typeface="Avenir"/>
                <a:cs typeface="Avenir"/>
                <a:sym typeface="Avenir"/>
              </a:rPr>
              <a:t>Odd number of scores:</a:t>
            </a:r>
            <a:endParaRPr/>
          </a:p>
          <a:p>
            <a:pPr marL="274637" marR="0" lvl="1" indent="0" algn="l" rtl="0">
              <a:spcBef>
                <a:spcPts val="400"/>
              </a:spcBef>
              <a:spcAft>
                <a:spcPts val="0"/>
              </a:spcAft>
              <a:buNone/>
            </a:pPr>
            <a:r>
              <a:rPr lang="en-US" sz="2000" b="0" i="0" u="none" strike="noStrike" cap="none">
                <a:solidFill>
                  <a:schemeClr val="dk1"/>
                </a:solidFill>
                <a:latin typeface="Avenir"/>
                <a:ea typeface="Avenir"/>
                <a:cs typeface="Avenir"/>
                <a:sym typeface="Avenir"/>
              </a:rPr>
              <a:t>Median = the score in the middle of an ordered distribution</a:t>
            </a:r>
            <a:endParaRPr/>
          </a:p>
        </p:txBody>
      </p:sp>
      <p:grpSp>
        <p:nvGrpSpPr>
          <p:cNvPr id="2" name="Group 1" descr="Numbers from left to right are 3, 5, 8, 10, 11 and an arrow points to the median, which is 8">
            <a:extLst>
              <a:ext uri="{FF2B5EF4-FFF2-40B4-BE49-F238E27FC236}">
                <a16:creationId xmlns:a16="http://schemas.microsoft.com/office/drawing/2014/main" id="{45646676-9799-4735-8660-C6203087831C}"/>
              </a:ext>
            </a:extLst>
          </p:cNvPr>
          <p:cNvGrpSpPr/>
          <p:nvPr/>
        </p:nvGrpSpPr>
        <p:grpSpPr>
          <a:xfrm>
            <a:off x="6127750" y="4035425"/>
            <a:ext cx="2476500" cy="950913"/>
            <a:chOff x="6127750" y="4035425"/>
            <a:chExt cx="2476500" cy="950913"/>
          </a:xfrm>
        </p:grpSpPr>
        <p:sp>
          <p:nvSpPr>
            <p:cNvPr id="321" name="Google Shape;321;p20"/>
            <p:cNvSpPr txBox="1"/>
            <p:nvPr/>
          </p:nvSpPr>
          <p:spPr>
            <a:xfrm>
              <a:off x="6127750" y="4035425"/>
              <a:ext cx="2476500"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a:solidFill>
                    <a:srgbClr val="726056"/>
                  </a:solidFill>
                  <a:latin typeface="Avenir"/>
                  <a:ea typeface="Avenir"/>
                  <a:cs typeface="Avenir"/>
                  <a:sym typeface="Avenir"/>
                </a:rPr>
                <a:t>3, 5, 8, 10, 11</a:t>
              </a:r>
              <a:endParaRPr/>
            </a:p>
          </p:txBody>
        </p:sp>
        <p:cxnSp>
          <p:nvCxnSpPr>
            <p:cNvPr id="323" name="Google Shape;323;p20"/>
            <p:cNvCxnSpPr/>
            <p:nvPr/>
          </p:nvCxnSpPr>
          <p:spPr>
            <a:xfrm rot="10800000">
              <a:off x="7242175" y="4392613"/>
              <a:ext cx="0" cy="357187"/>
            </a:xfrm>
            <a:prstGeom prst="straightConnector1">
              <a:avLst/>
            </a:prstGeom>
            <a:noFill/>
            <a:ln w="25400" cap="flat" cmpd="sng">
              <a:solidFill>
                <a:srgbClr val="D2533C"/>
              </a:solidFill>
              <a:prstDash val="solid"/>
              <a:round/>
              <a:headEnd type="none" w="sm" len="sm"/>
              <a:tailEnd type="stealth" w="med" len="med"/>
            </a:ln>
            <a:effectLst>
              <a:outerShdw blurRad="40000" dist="20000" dir="5400000" rotWithShape="0">
                <a:srgbClr val="000000">
                  <a:alpha val="37647"/>
                </a:srgbClr>
              </a:outerShdw>
            </a:effectLst>
          </p:spPr>
        </p:cxnSp>
        <p:sp>
          <p:nvSpPr>
            <p:cNvPr id="324" name="Google Shape;324;p20"/>
            <p:cNvSpPr txBox="1"/>
            <p:nvPr/>
          </p:nvSpPr>
          <p:spPr>
            <a:xfrm>
              <a:off x="6375400" y="4648200"/>
              <a:ext cx="1752600" cy="3381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a:solidFill>
                    <a:srgbClr val="D2533C"/>
                  </a:solidFill>
                  <a:latin typeface="Avenir"/>
                  <a:ea typeface="Avenir"/>
                  <a:cs typeface="Avenir"/>
                  <a:sym typeface="Avenir"/>
                </a:rPr>
                <a:t>The median</a:t>
              </a:r>
              <a:endParaRPr/>
            </a:p>
          </p:txBody>
        </p:sp>
      </p:grpSp>
      <p:grpSp>
        <p:nvGrpSpPr>
          <p:cNvPr id="3" name="Group 2" descr="The numbers 1, 3, 5, 8, 10, 11 from left to right. An arrow points to a circle around 5 and 8 and says &quot;The median is the average of the middle two scores, in this case 5 and 8, then divided by two so the median is 6.5">
            <a:extLst>
              <a:ext uri="{FF2B5EF4-FFF2-40B4-BE49-F238E27FC236}">
                <a16:creationId xmlns:a16="http://schemas.microsoft.com/office/drawing/2014/main" id="{9FC3DCA4-AEC4-4087-8672-E63FEF11A66D}"/>
              </a:ext>
            </a:extLst>
          </p:cNvPr>
          <p:cNvGrpSpPr/>
          <p:nvPr/>
        </p:nvGrpSpPr>
        <p:grpSpPr>
          <a:xfrm>
            <a:off x="5867400" y="5257800"/>
            <a:ext cx="2971800" cy="1481138"/>
            <a:chOff x="5867400" y="5257800"/>
            <a:chExt cx="2971800" cy="1481138"/>
          </a:xfrm>
        </p:grpSpPr>
        <p:sp>
          <p:nvSpPr>
            <p:cNvPr id="322" name="Google Shape;322;p20"/>
            <p:cNvSpPr txBox="1"/>
            <p:nvPr/>
          </p:nvSpPr>
          <p:spPr>
            <a:xfrm>
              <a:off x="6246813" y="5257800"/>
              <a:ext cx="2324100"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dirty="0">
                  <a:solidFill>
                    <a:srgbClr val="726056"/>
                  </a:solidFill>
                  <a:latin typeface="Avenir"/>
                  <a:ea typeface="Avenir"/>
                  <a:cs typeface="Avenir"/>
                  <a:sym typeface="Avenir"/>
                </a:rPr>
                <a:t>1, 3, 5, 8, 10, 11</a:t>
              </a:r>
              <a:endParaRPr dirty="0"/>
            </a:p>
          </p:txBody>
        </p:sp>
        <p:cxnSp>
          <p:nvCxnSpPr>
            <p:cNvPr id="325" name="Google Shape;325;p20"/>
            <p:cNvCxnSpPr/>
            <p:nvPr/>
          </p:nvCxnSpPr>
          <p:spPr>
            <a:xfrm rot="10800000">
              <a:off x="7315200" y="5638800"/>
              <a:ext cx="0" cy="357188"/>
            </a:xfrm>
            <a:prstGeom prst="straightConnector1">
              <a:avLst/>
            </a:prstGeom>
            <a:noFill/>
            <a:ln w="25400" cap="flat" cmpd="sng">
              <a:solidFill>
                <a:srgbClr val="D2533C"/>
              </a:solidFill>
              <a:prstDash val="solid"/>
              <a:round/>
              <a:headEnd type="none" w="sm" len="sm"/>
              <a:tailEnd type="stealth" w="med" len="med"/>
            </a:ln>
            <a:effectLst>
              <a:outerShdw blurRad="40000" dist="20000" dir="5400000" rotWithShape="0">
                <a:srgbClr val="000000">
                  <a:alpha val="37647"/>
                </a:srgbClr>
              </a:outerShdw>
            </a:effectLst>
          </p:spPr>
        </p:cxnSp>
        <p:sp>
          <p:nvSpPr>
            <p:cNvPr id="326" name="Google Shape;326;p20"/>
            <p:cNvSpPr txBox="1"/>
            <p:nvPr/>
          </p:nvSpPr>
          <p:spPr>
            <a:xfrm>
              <a:off x="5867400" y="5907088"/>
              <a:ext cx="2971800" cy="8318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a:solidFill>
                    <a:srgbClr val="D2533C"/>
                  </a:solidFill>
                  <a:latin typeface="Avenir"/>
                  <a:ea typeface="Avenir"/>
                  <a:cs typeface="Avenir"/>
                  <a:sym typeface="Avenir"/>
                </a:rPr>
                <a:t>The median is the average of the middle two scores</a:t>
              </a:r>
              <a:endParaRPr/>
            </a:p>
            <a:p>
              <a:pPr marL="0" marR="0" lvl="0" indent="0" algn="ctr" rtl="0">
                <a:spcBef>
                  <a:spcPts val="0"/>
                </a:spcBef>
                <a:spcAft>
                  <a:spcPts val="0"/>
                </a:spcAft>
                <a:buNone/>
              </a:pPr>
              <a:r>
                <a:rPr lang="en-US" sz="1600" b="0">
                  <a:solidFill>
                    <a:srgbClr val="D2533C"/>
                  </a:solidFill>
                  <a:latin typeface="Avenir"/>
                  <a:ea typeface="Avenir"/>
                  <a:cs typeface="Avenir"/>
                  <a:sym typeface="Avenir"/>
                </a:rPr>
                <a:t>(5+8)/2 = 13/2 = 6.5</a:t>
              </a:r>
              <a:endParaRPr sz="1600" b="0">
                <a:solidFill>
                  <a:schemeClr val="dk1"/>
                </a:solidFill>
                <a:latin typeface="Avenir"/>
                <a:ea typeface="Avenir"/>
                <a:cs typeface="Avenir"/>
                <a:sym typeface="Avenir"/>
              </a:endParaRPr>
            </a:p>
          </p:txBody>
        </p:sp>
        <p:sp>
          <p:nvSpPr>
            <p:cNvPr id="327" name="Google Shape;327;p20"/>
            <p:cNvSpPr/>
            <p:nvPr/>
          </p:nvSpPr>
          <p:spPr>
            <a:xfrm>
              <a:off x="7010400" y="5257800"/>
              <a:ext cx="533400" cy="381000"/>
            </a:xfrm>
            <a:prstGeom prst="ellipse">
              <a:avLst/>
            </a:prstGeom>
            <a:noFill/>
            <a:ln w="12700" cap="flat" cmpd="sng">
              <a:solidFill>
                <a:srgbClr val="3366FF"/>
              </a:solidFill>
              <a:prstDash val="solid"/>
              <a:round/>
              <a:headEnd type="none" w="sm" len="sm"/>
              <a:tailEnd type="none" w="sm" len="sm"/>
            </a:ln>
            <a:effectLst>
              <a:outerShdw blurRad="39999" dist="23000" algn="bl" rotWithShape="0">
                <a:srgbClr val="000000">
                  <a:alpha val="3960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18" name="Google Shape;318;p20"/>
          <p:cNvSpPr txBox="1">
            <a:spLocks noGrp="1"/>
          </p:cNvSpPr>
          <p:nvPr>
            <p:ph type="body" idx="1"/>
          </p:nvPr>
        </p:nvSpPr>
        <p:spPr>
          <a:xfrm>
            <a:off x="440491" y="1552056"/>
            <a:ext cx="8382000" cy="2286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latin typeface="Avenir"/>
                <a:ea typeface="Avenir"/>
                <a:cs typeface="Avenir"/>
                <a:sym typeface="Avenir"/>
              </a:rPr>
              <a:t>The score that divides a distribution exactly in half (50</a:t>
            </a:r>
            <a:r>
              <a:rPr lang="en-US" sz="2800" baseline="30000">
                <a:latin typeface="Avenir"/>
                <a:ea typeface="Avenir"/>
                <a:cs typeface="Avenir"/>
                <a:sym typeface="Avenir"/>
              </a:rPr>
              <a:t>th</a:t>
            </a:r>
            <a:r>
              <a:rPr lang="en-US" sz="2800">
                <a:latin typeface="Avenir"/>
                <a:ea typeface="Avenir"/>
                <a:cs typeface="Avenir"/>
                <a:sym typeface="Avenir"/>
              </a:rPr>
              <a:t> percentile) </a:t>
            </a:r>
            <a:endParaRPr/>
          </a:p>
          <a:p>
            <a:pPr marL="342900" lvl="0" indent="-342900" algn="l" rtl="0">
              <a:spcBef>
                <a:spcPts val="1760"/>
              </a:spcBef>
              <a:spcAft>
                <a:spcPts val="0"/>
              </a:spcAft>
              <a:buClr>
                <a:schemeClr val="dk1"/>
              </a:buClr>
              <a:buSzPts val="2800"/>
              <a:buChar char="•"/>
            </a:pPr>
            <a:r>
              <a:rPr lang="en-US" sz="2800">
                <a:latin typeface="Avenir"/>
                <a:ea typeface="Avenir"/>
                <a:cs typeface="Avenir"/>
                <a:sym typeface="Avenir"/>
              </a:rPr>
              <a:t>50% of individuals in a distribution have scores above the median and below the median</a:t>
            </a:r>
            <a:endParaRPr/>
          </a:p>
        </p:txBody>
      </p:sp>
      <p:sp>
        <p:nvSpPr>
          <p:cNvPr id="317" name="Google Shape;317;p20"/>
          <p:cNvSpPr txBox="1">
            <a:spLocks noGrp="1"/>
          </p:cNvSpPr>
          <p:nvPr>
            <p:ph type="title"/>
          </p:nvPr>
        </p:nvSpPr>
        <p:spPr>
          <a:xfrm>
            <a:off x="457200" y="10751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The Median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5" name="Google Shape;335;p21" descr="frequency distribution with two peaks. It is bimodal"/>
          <p:cNvPicPr preferRelativeResize="0"/>
          <p:nvPr/>
        </p:nvPicPr>
        <p:blipFill rotWithShape="1">
          <a:blip r:embed="rId3">
            <a:alphaModFix/>
          </a:blip>
          <a:srcRect/>
          <a:stretch/>
        </p:blipFill>
        <p:spPr>
          <a:xfrm>
            <a:off x="5238438" y="4782827"/>
            <a:ext cx="3448362" cy="1684537"/>
          </a:xfrm>
          <a:prstGeom prst="rect">
            <a:avLst/>
          </a:prstGeom>
          <a:noFill/>
          <a:ln>
            <a:noFill/>
          </a:ln>
        </p:spPr>
      </p:pic>
      <p:sp>
        <p:nvSpPr>
          <p:cNvPr id="334" name="Google Shape;334;p21"/>
          <p:cNvSpPr txBox="1">
            <a:spLocks noGrp="1"/>
          </p:cNvSpPr>
          <p:nvPr>
            <p:ph type="body" idx="1"/>
          </p:nvPr>
        </p:nvSpPr>
        <p:spPr>
          <a:xfrm>
            <a:off x="373655" y="1483216"/>
            <a:ext cx="7930718" cy="4984148"/>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720"/>
              <a:buChar char="•"/>
            </a:pPr>
            <a:r>
              <a:rPr lang="en-US" sz="2720" dirty="0">
                <a:latin typeface="Avenir"/>
                <a:ea typeface="Avenir"/>
                <a:cs typeface="Avenir"/>
                <a:sym typeface="Avenir"/>
              </a:rPr>
              <a:t>The score or category that has the greatest frequency (i.e., the most common observation)</a:t>
            </a:r>
            <a:endParaRPr dirty="0"/>
          </a:p>
          <a:p>
            <a:pPr marL="342900" lvl="0" indent="-342900" algn="l" rtl="0">
              <a:lnSpc>
                <a:spcPct val="100000"/>
              </a:lnSpc>
              <a:spcBef>
                <a:spcPts val="1744"/>
              </a:spcBef>
              <a:spcAft>
                <a:spcPts val="0"/>
              </a:spcAft>
              <a:buClr>
                <a:schemeClr val="dk1"/>
              </a:buClr>
              <a:buSzPts val="2720"/>
              <a:buChar char="•"/>
            </a:pPr>
            <a:r>
              <a:rPr lang="en-US" sz="2720" dirty="0">
                <a:latin typeface="Avenir"/>
                <a:ea typeface="Avenir"/>
                <a:cs typeface="Avenir"/>
                <a:sym typeface="Avenir"/>
              </a:rPr>
              <a:t>The only measure of central tendency that can be used with nominal data</a:t>
            </a:r>
            <a:endParaRPr dirty="0"/>
          </a:p>
          <a:p>
            <a:pPr marL="342900" lvl="0" indent="-342900" algn="l" rtl="0">
              <a:lnSpc>
                <a:spcPct val="100000"/>
              </a:lnSpc>
              <a:spcBef>
                <a:spcPts val="1744"/>
              </a:spcBef>
              <a:spcAft>
                <a:spcPts val="0"/>
              </a:spcAft>
              <a:buClr>
                <a:schemeClr val="dk1"/>
              </a:buClr>
              <a:buSzPts val="2720"/>
              <a:buChar char="•"/>
            </a:pPr>
            <a:r>
              <a:rPr lang="en-US" sz="2720" dirty="0">
                <a:latin typeface="Avenir"/>
                <a:ea typeface="Avenir"/>
                <a:cs typeface="Avenir"/>
                <a:sym typeface="Avenir"/>
              </a:rPr>
              <a:t>More than one mode:</a:t>
            </a:r>
            <a:endParaRPr dirty="0"/>
          </a:p>
          <a:p>
            <a:pPr marL="742950" lvl="1" indent="-285750" algn="l" rtl="0">
              <a:lnSpc>
                <a:spcPct val="100000"/>
              </a:lnSpc>
              <a:spcBef>
                <a:spcPts val="1676"/>
              </a:spcBef>
              <a:spcAft>
                <a:spcPts val="0"/>
              </a:spcAft>
              <a:buClr>
                <a:schemeClr val="dk2"/>
              </a:buClr>
              <a:buSzPts val="2380"/>
              <a:buChar char="–"/>
            </a:pPr>
            <a:r>
              <a:rPr lang="en-US" sz="2380" dirty="0">
                <a:solidFill>
                  <a:schemeClr val="dk2"/>
                </a:solidFill>
                <a:latin typeface="Avenir"/>
                <a:ea typeface="Avenir"/>
                <a:cs typeface="Avenir"/>
                <a:sym typeface="Avenir"/>
              </a:rPr>
              <a:t>Bimodal:</a:t>
            </a:r>
            <a:r>
              <a:rPr lang="en-US" sz="2380" dirty="0">
                <a:solidFill>
                  <a:schemeClr val="accent1"/>
                </a:solidFill>
                <a:latin typeface="Avenir"/>
                <a:ea typeface="Avenir"/>
                <a:cs typeface="Avenir"/>
                <a:sym typeface="Avenir"/>
              </a:rPr>
              <a:t> </a:t>
            </a:r>
            <a:r>
              <a:rPr lang="en-US" sz="2380" dirty="0">
                <a:latin typeface="Avenir"/>
                <a:ea typeface="Avenir"/>
                <a:cs typeface="Avenir"/>
                <a:sym typeface="Avenir"/>
              </a:rPr>
              <a:t>A distribution with two scores with the same(</a:t>
            </a:r>
            <a:r>
              <a:rPr lang="en-US" sz="2380" dirty="0" err="1">
                <a:latin typeface="Avenir"/>
                <a:ea typeface="Avenir"/>
                <a:cs typeface="Avenir"/>
                <a:sym typeface="Avenir"/>
              </a:rPr>
              <a:t>ish</a:t>
            </a:r>
            <a:r>
              <a:rPr lang="en-US" sz="2380" dirty="0">
                <a:latin typeface="Avenir"/>
                <a:ea typeface="Avenir"/>
                <a:cs typeface="Avenir"/>
                <a:sym typeface="Avenir"/>
              </a:rPr>
              <a:t>) highest frequency</a:t>
            </a:r>
            <a:endParaRPr dirty="0"/>
          </a:p>
          <a:p>
            <a:pPr marL="742950" lvl="1" indent="-285750" algn="l" rtl="0">
              <a:lnSpc>
                <a:spcPct val="100000"/>
              </a:lnSpc>
              <a:spcBef>
                <a:spcPts val="1676"/>
              </a:spcBef>
              <a:spcAft>
                <a:spcPts val="0"/>
              </a:spcAft>
              <a:buClr>
                <a:srgbClr val="D1282E"/>
              </a:buClr>
              <a:buSzPts val="2380"/>
              <a:buChar char="–"/>
            </a:pPr>
            <a:r>
              <a:rPr lang="en-US" sz="2380" dirty="0">
                <a:solidFill>
                  <a:srgbClr val="D1282E"/>
                </a:solidFill>
                <a:latin typeface="Avenir"/>
                <a:ea typeface="Avenir"/>
                <a:cs typeface="Avenir"/>
                <a:sym typeface="Avenir"/>
              </a:rPr>
              <a:t>Multimodal: </a:t>
            </a:r>
            <a:r>
              <a:rPr lang="en-US" sz="2380" dirty="0">
                <a:latin typeface="Avenir"/>
                <a:ea typeface="Avenir"/>
                <a:cs typeface="Avenir"/>
                <a:sym typeface="Avenir"/>
              </a:rPr>
              <a:t>A distribution                                                with more than two modes</a:t>
            </a:r>
            <a:endParaRPr sz="2380" i="1" dirty="0">
              <a:latin typeface="Avenir"/>
              <a:ea typeface="Avenir"/>
              <a:cs typeface="Avenir"/>
              <a:sym typeface="Avenir"/>
            </a:endParaRPr>
          </a:p>
        </p:txBody>
      </p:sp>
      <p:sp>
        <p:nvSpPr>
          <p:cNvPr id="333" name="Google Shape;333;p21"/>
          <p:cNvSpPr txBox="1">
            <a:spLocks noGrp="1"/>
          </p:cNvSpPr>
          <p:nvPr>
            <p:ph type="title"/>
          </p:nvPr>
        </p:nvSpPr>
        <p:spPr>
          <a:xfrm>
            <a:off x="457200" y="157654"/>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The Mode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4" name="Group 3">
            <a:extLst>
              <a:ext uri="{FF2B5EF4-FFF2-40B4-BE49-F238E27FC236}">
                <a16:creationId xmlns:a16="http://schemas.microsoft.com/office/drawing/2014/main" id="{766C17BF-19A6-4611-A2BE-92A31D1C6F08}"/>
              </a:ext>
            </a:extLst>
          </p:cNvPr>
          <p:cNvGrpSpPr/>
          <p:nvPr/>
        </p:nvGrpSpPr>
        <p:grpSpPr>
          <a:xfrm>
            <a:off x="6096403" y="2110136"/>
            <a:ext cx="2757487" cy="4242025"/>
            <a:chOff x="6096403" y="2110136"/>
            <a:chExt cx="2757487" cy="4242025"/>
          </a:xfrm>
        </p:grpSpPr>
        <p:pic>
          <p:nvPicPr>
            <p:cNvPr id="344" name="Google Shape;344;p22" descr="distribution with two separate mountains each with an equally large peak"/>
            <p:cNvPicPr preferRelativeResize="0"/>
            <p:nvPr/>
          </p:nvPicPr>
          <p:blipFill rotWithShape="1">
            <a:blip r:embed="rId3">
              <a:alphaModFix/>
            </a:blip>
            <a:srcRect l="50426" t="56944" b="-2"/>
            <a:stretch/>
          </p:blipFill>
          <p:spPr>
            <a:xfrm>
              <a:off x="6096403" y="2110136"/>
              <a:ext cx="2757487" cy="1308100"/>
            </a:xfrm>
            <a:prstGeom prst="rect">
              <a:avLst/>
            </a:prstGeom>
            <a:noFill/>
            <a:ln w="9525" cap="flat" cmpd="sng">
              <a:solidFill>
                <a:srgbClr val="808DA0"/>
              </a:solidFill>
              <a:prstDash val="solid"/>
              <a:miter lim="800000"/>
              <a:headEnd type="none" w="sm" len="sm"/>
              <a:tailEnd type="none" w="sm" len="sm"/>
            </a:ln>
          </p:spPr>
        </p:pic>
        <p:sp>
          <p:nvSpPr>
            <p:cNvPr id="346" name="Google Shape;346;p22"/>
            <p:cNvSpPr txBox="1"/>
            <p:nvPr/>
          </p:nvSpPr>
          <p:spPr>
            <a:xfrm>
              <a:off x="6598053" y="3548584"/>
              <a:ext cx="1935162" cy="430887"/>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a:solidFill>
                    <a:schemeClr val="lt1"/>
                  </a:solidFill>
                  <a:latin typeface="Avenir"/>
                  <a:ea typeface="Avenir"/>
                  <a:cs typeface="Avenir"/>
                  <a:sym typeface="Avenir"/>
                </a:rPr>
                <a:t>The Mode</a:t>
              </a:r>
              <a:endParaRPr/>
            </a:p>
          </p:txBody>
        </p:sp>
        <p:sp>
          <p:nvSpPr>
            <p:cNvPr id="350" name="Google Shape;350;p22"/>
            <p:cNvSpPr txBox="1"/>
            <p:nvPr/>
          </p:nvSpPr>
          <p:spPr>
            <a:xfrm>
              <a:off x="6275900" y="4105392"/>
              <a:ext cx="2462907" cy="2246769"/>
            </a:xfrm>
            <a:prstGeom prst="rect">
              <a:avLst/>
            </a:prstGeom>
            <a:noFill/>
            <a:ln>
              <a:noFill/>
            </a:ln>
          </p:spPr>
          <p:txBody>
            <a:bodyPr spcFirstLastPara="1" wrap="square" lIns="91425" tIns="45700" rIns="91425" bIns="45700" anchor="t" anchorCtr="0">
              <a:spAutoFit/>
            </a:bodyPr>
            <a:lstStyle/>
            <a:p>
              <a:pPr marL="174625" marR="0" lvl="1" indent="-174625" algn="l" rtl="0">
                <a:spcBef>
                  <a:spcPts val="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Most frequently occurring score</a:t>
              </a:r>
              <a:endParaRPr/>
            </a:p>
            <a:p>
              <a:pPr marL="174625" marR="0" lvl="1" indent="-174625" algn="l" rtl="0">
                <a:spcBef>
                  <a:spcPts val="120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For all scales, including nominal scales</a:t>
              </a:r>
              <a:endParaRPr/>
            </a:p>
            <a:p>
              <a:pPr marL="0" marR="0" lvl="0" indent="0" algn="l" rtl="0">
                <a:spcBef>
                  <a:spcPts val="1200"/>
                </a:spcBef>
                <a:spcAft>
                  <a:spcPts val="0"/>
                </a:spcAft>
                <a:buNone/>
              </a:pPr>
              <a:endParaRPr sz="2000" b="0">
                <a:solidFill>
                  <a:schemeClr val="dk1"/>
                </a:solidFill>
                <a:latin typeface="Avenir"/>
                <a:ea typeface="Avenir"/>
                <a:cs typeface="Avenir"/>
                <a:sym typeface="Avenir"/>
              </a:endParaRPr>
            </a:p>
          </p:txBody>
        </p:sp>
      </p:grpSp>
      <p:grpSp>
        <p:nvGrpSpPr>
          <p:cNvPr id="3" name="Group 2">
            <a:extLst>
              <a:ext uri="{FF2B5EF4-FFF2-40B4-BE49-F238E27FC236}">
                <a16:creationId xmlns:a16="http://schemas.microsoft.com/office/drawing/2014/main" id="{295C934D-BA7C-4AEF-ACC4-A18BD0F3DF44}"/>
              </a:ext>
            </a:extLst>
          </p:cNvPr>
          <p:cNvGrpSpPr/>
          <p:nvPr/>
        </p:nvGrpSpPr>
        <p:grpSpPr>
          <a:xfrm>
            <a:off x="3185359" y="2110136"/>
            <a:ext cx="2711450" cy="4079449"/>
            <a:chOff x="3185359" y="2110136"/>
            <a:chExt cx="2711450" cy="4079449"/>
          </a:xfrm>
        </p:grpSpPr>
        <p:pic>
          <p:nvPicPr>
            <p:cNvPr id="343" name="Google Shape;343;p22" descr="distribution that is left skewed and starts small and then grows into a peak toward the right."/>
            <p:cNvPicPr preferRelativeResize="0"/>
            <p:nvPr/>
          </p:nvPicPr>
          <p:blipFill rotWithShape="1">
            <a:blip r:embed="rId4">
              <a:alphaModFix/>
            </a:blip>
            <a:srcRect l="50790" b="56541"/>
            <a:stretch/>
          </p:blipFill>
          <p:spPr>
            <a:xfrm>
              <a:off x="3185359" y="2110136"/>
              <a:ext cx="2711450" cy="1308100"/>
            </a:xfrm>
            <a:prstGeom prst="rect">
              <a:avLst/>
            </a:prstGeom>
            <a:noFill/>
            <a:ln w="9525" cap="flat" cmpd="sng">
              <a:solidFill>
                <a:srgbClr val="808DA0"/>
              </a:solidFill>
              <a:prstDash val="solid"/>
              <a:miter lim="800000"/>
              <a:headEnd type="none" w="sm" len="sm"/>
              <a:tailEnd type="none" w="sm" len="sm"/>
            </a:ln>
          </p:spPr>
        </p:pic>
        <p:sp>
          <p:nvSpPr>
            <p:cNvPr id="347" name="Google Shape;347;p22"/>
            <p:cNvSpPr txBox="1"/>
            <p:nvPr/>
          </p:nvSpPr>
          <p:spPr>
            <a:xfrm>
              <a:off x="3652084" y="3548584"/>
              <a:ext cx="1936750" cy="430887"/>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a:solidFill>
                    <a:schemeClr val="lt1"/>
                  </a:solidFill>
                  <a:latin typeface="Avenir"/>
                  <a:ea typeface="Avenir"/>
                  <a:cs typeface="Avenir"/>
                  <a:sym typeface="Avenir"/>
                </a:rPr>
                <a:t>The Median</a:t>
              </a:r>
              <a:endParaRPr/>
            </a:p>
          </p:txBody>
        </p:sp>
        <p:sp>
          <p:nvSpPr>
            <p:cNvPr id="349" name="Google Shape;349;p22"/>
            <p:cNvSpPr txBox="1"/>
            <p:nvPr/>
          </p:nvSpPr>
          <p:spPr>
            <a:xfrm>
              <a:off x="3391544" y="4096704"/>
              <a:ext cx="2447925" cy="2092881"/>
            </a:xfrm>
            <a:prstGeom prst="rect">
              <a:avLst/>
            </a:prstGeom>
            <a:noFill/>
            <a:ln>
              <a:noFill/>
            </a:ln>
          </p:spPr>
          <p:txBody>
            <a:bodyPr spcFirstLastPara="1" wrap="square" lIns="91425" tIns="45700" rIns="91425" bIns="45700" anchor="t" anchorCtr="0">
              <a:spAutoFit/>
            </a:bodyPr>
            <a:lstStyle/>
            <a:p>
              <a:pPr marL="111125" marR="0" lvl="1"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The middlemost score, or score that divides the group in half</a:t>
              </a:r>
              <a:endParaRPr/>
            </a:p>
            <a:p>
              <a:pPr marL="111125" marR="0" lvl="1" indent="-127000" algn="l" rtl="0">
                <a:spcBef>
                  <a:spcPts val="120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For continuous and ordinal scales</a:t>
              </a:r>
              <a:endParaRPr/>
            </a:p>
          </p:txBody>
        </p:sp>
      </p:grpSp>
      <p:grpSp>
        <p:nvGrpSpPr>
          <p:cNvPr id="2" name="Group 1">
            <a:extLst>
              <a:ext uri="{FF2B5EF4-FFF2-40B4-BE49-F238E27FC236}">
                <a16:creationId xmlns:a16="http://schemas.microsoft.com/office/drawing/2014/main" id="{5B231BDA-E023-4417-A18C-DA5F581AE5CE}"/>
              </a:ext>
            </a:extLst>
          </p:cNvPr>
          <p:cNvGrpSpPr/>
          <p:nvPr/>
        </p:nvGrpSpPr>
        <p:grpSpPr>
          <a:xfrm>
            <a:off x="207721" y="2110136"/>
            <a:ext cx="2798763" cy="4054713"/>
            <a:chOff x="207721" y="2110136"/>
            <a:chExt cx="2798763" cy="4054713"/>
          </a:xfrm>
        </p:grpSpPr>
        <p:pic>
          <p:nvPicPr>
            <p:cNvPr id="342" name="Google Shape;342;p22" descr="distribution that looks like a symmetrical mountain"/>
            <p:cNvPicPr preferRelativeResize="0"/>
            <p:nvPr/>
          </p:nvPicPr>
          <p:blipFill rotWithShape="1">
            <a:blip r:embed="rId4">
              <a:alphaModFix/>
            </a:blip>
            <a:srcRect r="49210" b="56541"/>
            <a:stretch/>
          </p:blipFill>
          <p:spPr>
            <a:xfrm>
              <a:off x="207721" y="2110136"/>
              <a:ext cx="2798763" cy="1308100"/>
            </a:xfrm>
            <a:prstGeom prst="rect">
              <a:avLst/>
            </a:prstGeom>
            <a:noFill/>
            <a:ln w="9525" cap="flat" cmpd="sng">
              <a:solidFill>
                <a:srgbClr val="808DA0"/>
              </a:solidFill>
              <a:prstDash val="solid"/>
              <a:miter lim="800000"/>
              <a:headEnd type="none" w="sm" len="sm"/>
              <a:tailEnd type="none" w="sm" len="sm"/>
            </a:ln>
          </p:spPr>
        </p:pic>
        <p:sp>
          <p:nvSpPr>
            <p:cNvPr id="345" name="Google Shape;345;p22"/>
            <p:cNvSpPr txBox="1"/>
            <p:nvPr/>
          </p:nvSpPr>
          <p:spPr>
            <a:xfrm>
              <a:off x="641109" y="3548584"/>
              <a:ext cx="1936750" cy="430887"/>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a:solidFill>
                    <a:schemeClr val="lt1"/>
                  </a:solidFill>
                  <a:latin typeface="Avenir"/>
                  <a:ea typeface="Avenir"/>
                  <a:cs typeface="Avenir"/>
                  <a:sym typeface="Avenir"/>
                </a:rPr>
                <a:t>The Mean</a:t>
              </a:r>
              <a:endParaRPr/>
            </a:p>
          </p:txBody>
        </p:sp>
        <p:sp>
          <p:nvSpPr>
            <p:cNvPr id="348" name="Google Shape;348;p22"/>
            <p:cNvSpPr txBox="1"/>
            <p:nvPr/>
          </p:nvSpPr>
          <p:spPr>
            <a:xfrm>
              <a:off x="371636" y="4071968"/>
              <a:ext cx="2373313" cy="2092881"/>
            </a:xfrm>
            <a:prstGeom prst="rect">
              <a:avLst/>
            </a:prstGeom>
            <a:noFill/>
            <a:ln>
              <a:noFill/>
            </a:ln>
          </p:spPr>
          <p:txBody>
            <a:bodyPr spcFirstLastPara="1" wrap="square" lIns="91425" tIns="45700" rIns="91425" bIns="45700" anchor="t" anchorCtr="0">
              <a:spAutoFit/>
            </a:bodyPr>
            <a:lstStyle/>
            <a:p>
              <a:pPr marL="111125" marR="0" lvl="1"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Found by adding all the scores and dividing by the number of scores</a:t>
              </a:r>
              <a:endParaRPr/>
            </a:p>
            <a:p>
              <a:pPr marL="111125" marR="0" lvl="1" indent="-127000" algn="l" rtl="0">
                <a:spcBef>
                  <a:spcPts val="1200"/>
                </a:spcBef>
                <a:spcAft>
                  <a:spcPts val="0"/>
                </a:spcAft>
                <a:buClr>
                  <a:schemeClr val="dk1"/>
                </a:buClr>
                <a:buSzPts val="2000"/>
                <a:buFont typeface="Arial"/>
                <a:buChar char="•"/>
              </a:pPr>
              <a:r>
                <a:rPr lang="en-US" sz="2000" b="0" i="0" u="none" strike="noStrike" cap="none">
                  <a:solidFill>
                    <a:schemeClr val="dk1"/>
                  </a:solidFill>
                  <a:latin typeface="Avenir"/>
                  <a:ea typeface="Avenir"/>
                  <a:cs typeface="Avenir"/>
                  <a:sym typeface="Avenir"/>
                </a:rPr>
                <a:t>For continuous scales</a:t>
              </a:r>
              <a:endParaRPr/>
            </a:p>
          </p:txBody>
        </p:sp>
      </p:grpSp>
      <p:sp>
        <p:nvSpPr>
          <p:cNvPr id="341" name="Google Shape;341;p22"/>
          <p:cNvSpPr txBox="1">
            <a:spLocks noGrp="1"/>
          </p:cNvSpPr>
          <p:nvPr>
            <p:ph type="title"/>
          </p:nvPr>
        </p:nvSpPr>
        <p:spPr>
          <a:xfrm>
            <a:off x="457200" y="533400"/>
            <a:ext cx="8482013" cy="9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Summarizing Central Tendency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5" name="Group 4">
            <a:extLst>
              <a:ext uri="{FF2B5EF4-FFF2-40B4-BE49-F238E27FC236}">
                <a16:creationId xmlns:a16="http://schemas.microsoft.com/office/drawing/2014/main" id="{DBB959DC-C505-41A8-89C4-4048D9B01D3B}"/>
              </a:ext>
            </a:extLst>
          </p:cNvPr>
          <p:cNvGrpSpPr/>
          <p:nvPr/>
        </p:nvGrpSpPr>
        <p:grpSpPr>
          <a:xfrm>
            <a:off x="529043" y="2774732"/>
            <a:ext cx="8229601" cy="3964600"/>
            <a:chOff x="731520" y="2107474"/>
            <a:chExt cx="8330835" cy="4596814"/>
          </a:xfrm>
        </p:grpSpPr>
        <p:pic>
          <p:nvPicPr>
            <p:cNvPr id="2" name="Google Shape;104;p3" descr="portrait photo and text reads: Mary Golda Ross: Native American Women in STEM">
              <a:extLst>
                <a:ext uri="{FF2B5EF4-FFF2-40B4-BE49-F238E27FC236}">
                  <a16:creationId xmlns:a16="http://schemas.microsoft.com/office/drawing/2014/main" id="{A73BC872-FF55-412E-A674-B29119E8E26C}"/>
                </a:ext>
              </a:extLst>
            </p:cNvPr>
            <p:cNvPicPr preferRelativeResize="0"/>
            <p:nvPr/>
          </p:nvPicPr>
          <p:blipFill rotWithShape="1">
            <a:blip r:embed="rId3">
              <a:alphaModFix/>
            </a:blip>
            <a:srcRect/>
            <a:stretch/>
          </p:blipFill>
          <p:spPr>
            <a:xfrm>
              <a:off x="731520" y="2142306"/>
              <a:ext cx="3056213" cy="4527145"/>
            </a:xfrm>
            <a:prstGeom prst="rect">
              <a:avLst/>
            </a:prstGeom>
            <a:noFill/>
            <a:ln w="28575">
              <a:solidFill>
                <a:schemeClr val="tx1"/>
              </a:solidFill>
            </a:ln>
          </p:spPr>
        </p:pic>
        <p:sp>
          <p:nvSpPr>
            <p:cNvPr id="3" name="Google Shape;103;p3">
              <a:extLst>
                <a:ext uri="{FF2B5EF4-FFF2-40B4-BE49-F238E27FC236}">
                  <a16:creationId xmlns:a16="http://schemas.microsoft.com/office/drawing/2014/main" id="{29096815-F85D-4F55-92FA-D404DC9997EF}"/>
                </a:ext>
              </a:extLst>
            </p:cNvPr>
            <p:cNvSpPr txBox="1"/>
            <p:nvPr/>
          </p:nvSpPr>
          <p:spPr>
            <a:xfrm>
              <a:off x="3787733" y="2107474"/>
              <a:ext cx="5274622" cy="4596814"/>
            </a:xfrm>
            <a:prstGeom prst="rect">
              <a:avLst/>
            </a:prstGeom>
            <a:solidFill>
              <a:schemeClr val="tx1"/>
            </a:solid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lt1"/>
                </a:buClr>
                <a:buSzPts val="3220"/>
                <a:buFont typeface="Noto Sans Symbols"/>
                <a:buNone/>
              </a:pPr>
              <a:endParaRPr lang="en-US" sz="3220" b="1" i="0" u="none" strike="noStrike" cap="none" dirty="0">
                <a:solidFill>
                  <a:schemeClr val="lt1"/>
                </a:solidFill>
                <a:latin typeface="Avenir"/>
                <a:ea typeface="Avenir"/>
                <a:cs typeface="Avenir"/>
                <a:sym typeface="Avenir"/>
              </a:endParaRPr>
            </a:p>
            <a:p>
              <a:pPr marL="342900" marR="0" lvl="0" indent="-342900" algn="ctr" rtl="0">
                <a:lnSpc>
                  <a:spcPct val="80000"/>
                </a:lnSpc>
                <a:spcBef>
                  <a:spcPts val="0"/>
                </a:spcBef>
                <a:spcAft>
                  <a:spcPts val="0"/>
                </a:spcAft>
                <a:buClr>
                  <a:schemeClr val="lt1"/>
                </a:buClr>
                <a:buSzPts val="3220"/>
                <a:buFont typeface="Noto Sans Symbols"/>
                <a:buNone/>
              </a:pPr>
              <a:r>
                <a:rPr lang="en-US" sz="3220" b="1" i="0" u="none" strike="noStrike" cap="none" dirty="0">
                  <a:solidFill>
                    <a:schemeClr val="lt1"/>
                  </a:solidFill>
                  <a:latin typeface="Avenir"/>
                  <a:ea typeface="Avenir"/>
                  <a:cs typeface="Avenir"/>
                  <a:sym typeface="Avenir"/>
                </a:rPr>
                <a:t>“</a:t>
              </a:r>
              <a:r>
                <a:rPr lang="en-US" sz="3220" b="0" i="0" u="none" strike="noStrike" cap="none" dirty="0">
                  <a:solidFill>
                    <a:schemeClr val="lt1"/>
                  </a:solidFill>
                  <a:latin typeface="Avenir"/>
                  <a:ea typeface="Avenir"/>
                  <a:cs typeface="Avenir"/>
                  <a:sym typeface="Avenir"/>
                </a:rPr>
                <a:t>To function efficiently in today’s world, you need math. The world is so technical, if you plan to work in it, a math background will let you go farther and faster.”</a:t>
              </a:r>
              <a:endParaRPr sz="3220" b="1" i="0" u="none" strike="noStrike" cap="none" dirty="0">
                <a:solidFill>
                  <a:schemeClr val="lt1"/>
                </a:solidFill>
                <a:latin typeface="Avenir"/>
                <a:ea typeface="Avenir"/>
                <a:cs typeface="Avenir"/>
                <a:sym typeface="Avenir"/>
              </a:endParaRPr>
            </a:p>
          </p:txBody>
        </p:sp>
      </p:grpSp>
      <p:sp>
        <p:nvSpPr>
          <p:cNvPr id="7" name="Title 6">
            <a:extLst>
              <a:ext uri="{FF2B5EF4-FFF2-40B4-BE49-F238E27FC236}">
                <a16:creationId xmlns:a16="http://schemas.microsoft.com/office/drawing/2014/main" id="{B8698537-2C6B-4F00-9F34-97D2BBB652EF}"/>
              </a:ext>
            </a:extLst>
          </p:cNvPr>
          <p:cNvSpPr>
            <a:spLocks noGrp="1"/>
          </p:cNvSpPr>
          <p:nvPr>
            <p:ph type="title"/>
          </p:nvPr>
        </p:nvSpPr>
        <p:spPr/>
        <p:txBody>
          <a:bodyPr>
            <a:normAutofit/>
          </a:bodyPr>
          <a:lstStyle/>
          <a:p>
            <a:r>
              <a:rPr lang="en-US" sz="4400" b="0" i="0" u="none" strike="noStrike" cap="none" dirty="0">
                <a:solidFill>
                  <a:schemeClr val="dk1"/>
                </a:solidFill>
                <a:latin typeface="Avenir"/>
                <a:ea typeface="Avenir"/>
                <a:cs typeface="Avenir"/>
                <a:sym typeface="Avenir"/>
              </a:rPr>
              <a:t>Statistics</a:t>
            </a:r>
            <a:endParaRPr lang="en-US" dirty="0"/>
          </a:p>
        </p:txBody>
      </p:sp>
      <p:sp>
        <p:nvSpPr>
          <p:cNvPr id="8" name="Text Placeholder 7">
            <a:extLst>
              <a:ext uri="{FF2B5EF4-FFF2-40B4-BE49-F238E27FC236}">
                <a16:creationId xmlns:a16="http://schemas.microsoft.com/office/drawing/2014/main" id="{F20141E8-8788-4A66-AD30-1184AD34774B}"/>
              </a:ext>
            </a:extLst>
          </p:cNvPr>
          <p:cNvSpPr>
            <a:spLocks noGrp="1"/>
          </p:cNvSpPr>
          <p:nvPr>
            <p:ph type="body" idx="1"/>
          </p:nvPr>
        </p:nvSpPr>
        <p:spPr>
          <a:xfrm>
            <a:off x="457200" y="1211826"/>
            <a:ext cx="8373291" cy="1828800"/>
          </a:xfrm>
        </p:spPr>
        <p:txBody>
          <a:bodyPr/>
          <a:lstStyle/>
          <a:p>
            <a:pPr marL="114300" indent="0">
              <a:buNone/>
            </a:pPr>
            <a:r>
              <a:rPr lang="en-US" sz="3200" b="0" i="0" u="none" strike="noStrike" cap="none" dirty="0">
                <a:solidFill>
                  <a:schemeClr val="dk1"/>
                </a:solidFill>
                <a:latin typeface="Avenir"/>
                <a:ea typeface="Avenir"/>
                <a:cs typeface="Avenir"/>
                <a:sym typeface="Avenir"/>
              </a:rPr>
              <a:t>A set of mathematical procedures for organizing, summarizing, and interpreting information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aphicFrame>
        <p:nvGraphicFramePr>
          <p:cNvPr id="357" name="Google Shape;357;p23"/>
          <p:cNvGraphicFramePr/>
          <p:nvPr>
            <p:extLst>
              <p:ext uri="{D42A27DB-BD31-4B8C-83A1-F6EECF244321}">
                <p14:modId xmlns:p14="http://schemas.microsoft.com/office/powerpoint/2010/main" val="1723086746"/>
              </p:ext>
            </p:extLst>
          </p:nvPr>
        </p:nvGraphicFramePr>
        <p:xfrm>
          <a:off x="1317169" y="2981634"/>
          <a:ext cx="6542375" cy="2178200"/>
        </p:xfrm>
        <a:graphic>
          <a:graphicData uri="http://schemas.openxmlformats.org/drawingml/2006/table">
            <a:tbl>
              <a:tblPr firstRow="1" bandRow="1">
                <a:noFill/>
                <a:tableStyleId>{3846EA51-9AA7-4F2C-9D9F-E7A2CE7B73E4}</a:tableStyleId>
              </a:tblPr>
              <a:tblGrid>
                <a:gridCol w="1308475">
                  <a:extLst>
                    <a:ext uri="{9D8B030D-6E8A-4147-A177-3AD203B41FA5}">
                      <a16:colId xmlns:a16="http://schemas.microsoft.com/office/drawing/2014/main" val="20000"/>
                    </a:ext>
                  </a:extLst>
                </a:gridCol>
                <a:gridCol w="1308475">
                  <a:extLst>
                    <a:ext uri="{9D8B030D-6E8A-4147-A177-3AD203B41FA5}">
                      <a16:colId xmlns:a16="http://schemas.microsoft.com/office/drawing/2014/main" val="20001"/>
                    </a:ext>
                  </a:extLst>
                </a:gridCol>
                <a:gridCol w="1308475">
                  <a:extLst>
                    <a:ext uri="{9D8B030D-6E8A-4147-A177-3AD203B41FA5}">
                      <a16:colId xmlns:a16="http://schemas.microsoft.com/office/drawing/2014/main" val="20002"/>
                    </a:ext>
                  </a:extLst>
                </a:gridCol>
                <a:gridCol w="1308475">
                  <a:extLst>
                    <a:ext uri="{9D8B030D-6E8A-4147-A177-3AD203B41FA5}">
                      <a16:colId xmlns:a16="http://schemas.microsoft.com/office/drawing/2014/main" val="20003"/>
                    </a:ext>
                  </a:extLst>
                </a:gridCol>
                <a:gridCol w="1308475">
                  <a:extLst>
                    <a:ext uri="{9D8B030D-6E8A-4147-A177-3AD203B41FA5}">
                      <a16:colId xmlns:a16="http://schemas.microsoft.com/office/drawing/2014/main" val="20004"/>
                    </a:ext>
                  </a:extLst>
                </a:gridCol>
              </a:tblGrid>
              <a:tr h="544550">
                <a:tc>
                  <a:txBody>
                    <a:bodyPr/>
                    <a:lstStyle/>
                    <a:p>
                      <a:pPr marL="0" marR="0" lvl="0" indent="0" algn="ctr" rtl="0">
                        <a:spcBef>
                          <a:spcPts val="0"/>
                        </a:spcBef>
                        <a:spcAft>
                          <a:spcPts val="0"/>
                        </a:spcAft>
                        <a:buNone/>
                      </a:pPr>
                      <a:r>
                        <a:rPr lang="en-US" sz="2000" b="1">
                          <a:latin typeface="Avenir"/>
                          <a:ea typeface="Avenir"/>
                          <a:cs typeface="Avenir"/>
                          <a:sym typeface="Avenir"/>
                        </a:rPr>
                        <a:t>3.5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1.6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2.4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4.1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4550">
                <a:tc>
                  <a:txBody>
                    <a:bodyPr/>
                    <a:lstStyle/>
                    <a:p>
                      <a:pPr marL="0" marR="0" lvl="0" indent="0" algn="ctr" rtl="0">
                        <a:spcBef>
                          <a:spcPts val="0"/>
                        </a:spcBef>
                        <a:spcAft>
                          <a:spcPts val="0"/>
                        </a:spcAft>
                        <a:buNone/>
                      </a:pPr>
                      <a:r>
                        <a:rPr lang="en-US" sz="2000" b="1">
                          <a:latin typeface="Avenir"/>
                          <a:ea typeface="Avenir"/>
                          <a:cs typeface="Avenir"/>
                          <a:sym typeface="Avenir"/>
                        </a:rPr>
                        <a:t>3.9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1.0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4.2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4550">
                <a:tc>
                  <a:txBody>
                    <a:bodyPr/>
                    <a:lstStyle/>
                    <a:p>
                      <a:pPr marL="0" marR="0" lvl="0" indent="0" algn="ctr" rtl="0">
                        <a:spcBef>
                          <a:spcPts val="0"/>
                        </a:spcBef>
                        <a:spcAft>
                          <a:spcPts val="0"/>
                        </a:spcAft>
                        <a:buNone/>
                      </a:pPr>
                      <a:r>
                        <a:rPr lang="en-US" sz="2000" b="1">
                          <a:latin typeface="Avenir"/>
                          <a:ea typeface="Avenir"/>
                          <a:cs typeface="Avenir"/>
                          <a:sym typeface="Avenir"/>
                        </a:rPr>
                        <a:t>3.7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2.2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1.5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4.2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4550">
                <a:tc>
                  <a:txBody>
                    <a:bodyPr/>
                    <a:lstStyle/>
                    <a:p>
                      <a:pPr marL="0" marR="0" lvl="0" indent="0" algn="ctr" rtl="0">
                        <a:spcBef>
                          <a:spcPts val="0"/>
                        </a:spcBef>
                        <a:spcAft>
                          <a:spcPts val="0"/>
                        </a:spcAft>
                        <a:buNone/>
                      </a:pPr>
                      <a:r>
                        <a:rPr lang="en-US" sz="2000" b="1">
                          <a:latin typeface="Avenir"/>
                          <a:ea typeface="Avenir"/>
                          <a:cs typeface="Avenir"/>
                          <a:sym typeface="Avenir"/>
                        </a:rPr>
                        <a:t>2.7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0.4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a:latin typeface="Avenir"/>
                          <a:ea typeface="Avenir"/>
                          <a:cs typeface="Avenir"/>
                          <a:sym typeface="Avenir"/>
                        </a:rPr>
                        <a:t>3.6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dirty="0">
                          <a:latin typeface="Avenir"/>
                          <a:ea typeface="Avenir"/>
                          <a:cs typeface="Avenir"/>
                          <a:sym typeface="Avenir"/>
                        </a:rPr>
                        <a:t>2.0</a:t>
                      </a:r>
                      <a:endParaRPr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6" name="Google Shape;356;p23"/>
          <p:cNvSpPr txBox="1">
            <a:spLocks noGrp="1"/>
          </p:cNvSpPr>
          <p:nvPr>
            <p:ph type="body" idx="1"/>
          </p:nvPr>
        </p:nvSpPr>
        <p:spPr>
          <a:xfrm>
            <a:off x="473527" y="391886"/>
            <a:ext cx="8229600" cy="6057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960"/>
              <a:buNone/>
            </a:pPr>
            <a:r>
              <a:rPr lang="en-US" sz="2960" dirty="0">
                <a:latin typeface="Avenir"/>
                <a:ea typeface="Avenir"/>
                <a:cs typeface="Avenir"/>
                <a:sym typeface="Avenir"/>
              </a:rPr>
              <a:t>A meteorologist is interested in determining how much precipitation occurred in July for 20 US cities. </a:t>
            </a:r>
            <a:endParaRPr dirty="0"/>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l" rtl="0">
              <a:lnSpc>
                <a:spcPct val="100000"/>
              </a:lnSpc>
              <a:spcBef>
                <a:spcPts val="592"/>
              </a:spcBef>
              <a:spcAft>
                <a:spcPts val="0"/>
              </a:spcAft>
              <a:buClr>
                <a:schemeClr val="dk1"/>
              </a:buClr>
              <a:buSzPts val="2960"/>
              <a:buNone/>
            </a:pPr>
            <a:r>
              <a:rPr lang="en-US" sz="2960" dirty="0">
                <a:latin typeface="Avenir"/>
                <a:ea typeface="Avenir"/>
                <a:cs typeface="Avenir"/>
                <a:sym typeface="Avenir"/>
              </a:rPr>
              <a:t>Here is the amount of rainfall for each city:</a:t>
            </a:r>
            <a:endParaRPr dirty="0"/>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l" rtl="0">
              <a:lnSpc>
                <a:spcPct val="100000"/>
              </a:lnSpc>
              <a:spcBef>
                <a:spcPts val="592"/>
              </a:spcBef>
              <a:spcAft>
                <a:spcPts val="0"/>
              </a:spcAft>
              <a:buClr>
                <a:schemeClr val="dk1"/>
              </a:buClr>
              <a:buSzPts val="2960"/>
              <a:buNone/>
            </a:pPr>
            <a:endParaRPr sz="2960" dirty="0">
              <a:latin typeface="Avenir"/>
              <a:ea typeface="Avenir"/>
              <a:cs typeface="Avenir"/>
              <a:sym typeface="Avenir"/>
            </a:endParaRPr>
          </a:p>
          <a:p>
            <a:pPr marL="0" lvl="0" indent="0" algn="ctr" rtl="0">
              <a:lnSpc>
                <a:spcPct val="100000"/>
              </a:lnSpc>
              <a:spcBef>
                <a:spcPts val="592"/>
              </a:spcBef>
              <a:spcAft>
                <a:spcPts val="0"/>
              </a:spcAft>
              <a:buClr>
                <a:schemeClr val="dk1"/>
              </a:buClr>
              <a:buSzPts val="2960"/>
              <a:buNone/>
            </a:pPr>
            <a:endParaRPr sz="2960" b="1" dirty="0">
              <a:latin typeface="Avenir"/>
              <a:ea typeface="Avenir"/>
              <a:cs typeface="Avenir"/>
              <a:sym typeface="Avenir"/>
            </a:endParaRPr>
          </a:p>
          <a:p>
            <a:pPr marL="0" lvl="0" indent="0" algn="ctr" rtl="0">
              <a:lnSpc>
                <a:spcPct val="100000"/>
              </a:lnSpc>
              <a:spcBef>
                <a:spcPts val="703"/>
              </a:spcBef>
              <a:spcAft>
                <a:spcPts val="0"/>
              </a:spcAft>
              <a:buClr>
                <a:srgbClr val="FF0000"/>
              </a:buClr>
              <a:buSzPts val="3515"/>
              <a:buNone/>
            </a:pPr>
            <a:r>
              <a:rPr lang="en-US" sz="3515" b="1" dirty="0">
                <a:solidFill>
                  <a:srgbClr val="FF0000"/>
                </a:solidFill>
                <a:highlight>
                  <a:srgbClr val="FFFF00"/>
                </a:highlight>
                <a:latin typeface="Avenir"/>
                <a:ea typeface="Avenir"/>
                <a:cs typeface="Avenir"/>
                <a:sym typeface="Avenir"/>
              </a:rPr>
              <a:t>Find the mean, median, and mode</a:t>
            </a:r>
            <a:endParaRPr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24"/>
          <p:cNvSpPr txBox="1">
            <a:spLocks noGrp="1"/>
          </p:cNvSpPr>
          <p:nvPr>
            <p:ph type="body" idx="1"/>
          </p:nvPr>
        </p:nvSpPr>
        <p:spPr>
          <a:xfrm>
            <a:off x="457200" y="176732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Avenir"/>
                <a:ea typeface="Avenir"/>
                <a:cs typeface="Avenir"/>
                <a:sym typeface="Avenir"/>
              </a:rPr>
              <a:t>The </a:t>
            </a:r>
            <a:r>
              <a:rPr lang="en-US" u="sng" dirty="0">
                <a:latin typeface="Avenir"/>
                <a:ea typeface="Avenir"/>
                <a:cs typeface="Avenir"/>
                <a:sym typeface="Avenir"/>
              </a:rPr>
              <a:t>Mean</a:t>
            </a:r>
            <a:r>
              <a:rPr lang="en-US" dirty="0">
                <a:latin typeface="Avenir"/>
                <a:ea typeface="Avenir"/>
                <a:cs typeface="Avenir"/>
                <a:sym typeface="Avenir"/>
              </a:rPr>
              <a:t> (</a:t>
            </a:r>
            <a:r>
              <a:rPr lang="en-US" i="1" dirty="0">
                <a:latin typeface="Avenir"/>
                <a:ea typeface="Avenir"/>
                <a:cs typeface="Avenir"/>
                <a:sym typeface="Avenir"/>
              </a:rPr>
              <a:t>M </a:t>
            </a:r>
            <a:r>
              <a:rPr lang="en-US" dirty="0">
                <a:latin typeface="Avenir"/>
                <a:ea typeface="Avenir"/>
                <a:cs typeface="Avenir"/>
                <a:sym typeface="Avenir"/>
              </a:rPr>
              <a:t>or</a:t>
            </a:r>
            <a:r>
              <a:rPr lang="en-US" i="1" dirty="0">
                <a:latin typeface="Avenir"/>
                <a:ea typeface="Avenir"/>
                <a:cs typeface="Avenir"/>
                <a:sym typeface="Avenir"/>
              </a:rPr>
              <a:t> </a:t>
            </a:r>
            <a:r>
              <a:rPr lang="en-US" b="0" i="0" dirty="0">
                <a:solidFill>
                  <a:srgbClr val="404040"/>
                </a:solidFill>
                <a:effectLst/>
                <a:latin typeface="-apple-system"/>
              </a:rPr>
              <a:t>x̄</a:t>
            </a:r>
            <a:r>
              <a:rPr lang="en-US" i="1" dirty="0">
                <a:latin typeface="Avenir"/>
                <a:ea typeface="Avenir"/>
                <a:cs typeface="Avenir"/>
                <a:sym typeface="Avenir"/>
              </a:rPr>
              <a:t> </a:t>
            </a:r>
            <a:r>
              <a:rPr lang="en-US" dirty="0">
                <a:latin typeface="Avenir"/>
                <a:ea typeface="Avenir"/>
                <a:cs typeface="Avenir"/>
                <a:sym typeface="Avenir"/>
              </a:rPr>
              <a:t>)</a:t>
            </a:r>
            <a:r>
              <a:rPr lang="en-US" i="1" dirty="0">
                <a:latin typeface="Avenir"/>
                <a:ea typeface="Avenir"/>
                <a:cs typeface="Avenir"/>
                <a:sym typeface="Avenir"/>
              </a:rPr>
              <a:t> </a:t>
            </a:r>
            <a:r>
              <a:rPr lang="en-US" dirty="0">
                <a:latin typeface="Avenir"/>
                <a:ea typeface="Avenir"/>
                <a:cs typeface="Avenir"/>
                <a:sym typeface="Avenir"/>
              </a:rPr>
              <a:t>is often preferred with continuous data</a:t>
            </a:r>
            <a:endParaRPr dirty="0"/>
          </a:p>
          <a:p>
            <a:pPr marL="742950" lvl="1" indent="-285750" algn="l" rtl="0">
              <a:spcBef>
                <a:spcPts val="1760"/>
              </a:spcBef>
              <a:spcAft>
                <a:spcPts val="0"/>
              </a:spcAft>
              <a:buClr>
                <a:schemeClr val="dk1"/>
              </a:buClr>
              <a:buSzPts val="2800"/>
              <a:buChar char="–"/>
            </a:pPr>
            <a:r>
              <a:rPr lang="en-US" dirty="0">
                <a:latin typeface="Avenir"/>
                <a:ea typeface="Avenir"/>
                <a:cs typeface="Avenir"/>
                <a:sym typeface="Avenir"/>
              </a:rPr>
              <a:t>Uses every score and typically gives a good representative value</a:t>
            </a:r>
            <a:endParaRPr dirty="0"/>
          </a:p>
          <a:p>
            <a:pPr marL="742950" lvl="1" indent="-285750" algn="l" rtl="0">
              <a:spcBef>
                <a:spcPts val="1760"/>
              </a:spcBef>
              <a:spcAft>
                <a:spcPts val="0"/>
              </a:spcAft>
              <a:buClr>
                <a:schemeClr val="dk1"/>
              </a:buClr>
              <a:buSzPts val="2800"/>
              <a:buChar char="–"/>
            </a:pPr>
            <a:r>
              <a:rPr lang="en-US" dirty="0">
                <a:latin typeface="Avenir"/>
                <a:ea typeface="Avenir"/>
                <a:cs typeface="Avenir"/>
                <a:sym typeface="Avenir"/>
              </a:rPr>
              <a:t>Useful in later inferential statistics</a:t>
            </a:r>
            <a:endParaRPr dirty="0"/>
          </a:p>
          <a:p>
            <a:pPr marL="742950" lvl="1" indent="-285750" algn="l" rtl="0">
              <a:spcBef>
                <a:spcPts val="1760"/>
              </a:spcBef>
              <a:spcAft>
                <a:spcPts val="0"/>
              </a:spcAft>
              <a:buClr>
                <a:schemeClr val="dk1"/>
              </a:buClr>
              <a:buSzPts val="2800"/>
              <a:buChar char="–"/>
            </a:pPr>
            <a:r>
              <a:rPr lang="en-US" dirty="0">
                <a:latin typeface="Avenir"/>
                <a:ea typeface="Avenir"/>
                <a:cs typeface="Avenir"/>
                <a:sym typeface="Avenir"/>
              </a:rPr>
              <a:t>However, there are certain situations in which the mean is unable to be used or undesirable for use</a:t>
            </a:r>
            <a:endParaRPr dirty="0"/>
          </a:p>
        </p:txBody>
      </p:sp>
      <p:sp>
        <p:nvSpPr>
          <p:cNvPr id="363" name="Google Shape;363;p24"/>
          <p:cNvSpPr txBox="1">
            <a:spLocks noGrp="1"/>
          </p:cNvSpPr>
          <p:nvPr>
            <p:ph type="title"/>
          </p:nvPr>
        </p:nvSpPr>
        <p:spPr>
          <a:xfrm>
            <a:off x="233925" y="152400"/>
            <a:ext cx="8671971"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400"/>
              <a:buFont typeface="Avenir"/>
              <a:buNone/>
            </a:pPr>
            <a:r>
              <a:rPr lang="en-US" sz="3400">
                <a:latin typeface="Avenir"/>
                <a:ea typeface="Avenir"/>
                <a:cs typeface="Avenir"/>
                <a:sym typeface="Avenir"/>
              </a:rPr>
              <a:t>Selecting a Measure of Central Tendency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aphicFrame>
        <p:nvGraphicFramePr>
          <p:cNvPr id="374" name="Google Shape;374;p25"/>
          <p:cNvGraphicFramePr/>
          <p:nvPr>
            <p:extLst>
              <p:ext uri="{D42A27DB-BD31-4B8C-83A1-F6EECF244321}">
                <p14:modId xmlns:p14="http://schemas.microsoft.com/office/powerpoint/2010/main" val="4268033530"/>
              </p:ext>
            </p:extLst>
          </p:nvPr>
        </p:nvGraphicFramePr>
        <p:xfrm>
          <a:off x="5486498" y="2044160"/>
          <a:ext cx="1837125" cy="2626003"/>
        </p:xfrm>
        <a:graphic>
          <a:graphicData uri="http://schemas.openxmlformats.org/drawingml/2006/table">
            <a:tbl>
              <a:tblPr firstRow="1" bandRow="1">
                <a:noFill/>
                <a:tableStyleId>{3846EA51-9AA7-4F2C-9D9F-E7A2CE7B73E4}</a:tableStyleId>
              </a:tblPr>
              <a:tblGrid>
                <a:gridCol w="1134325">
                  <a:extLst>
                    <a:ext uri="{9D8B030D-6E8A-4147-A177-3AD203B41FA5}">
                      <a16:colId xmlns:a16="http://schemas.microsoft.com/office/drawing/2014/main" val="20000"/>
                    </a:ext>
                  </a:extLst>
                </a:gridCol>
                <a:gridCol w="702800">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1400"/>
                        <a:t>Number of Pizzas (X)</a:t>
                      </a:r>
                      <a:endParaRPr/>
                    </a:p>
                  </a:txBody>
                  <a:tcPr marL="91450" marR="91450" marT="45725" marB="45725"/>
                </a:tc>
                <a:tc>
                  <a:txBody>
                    <a:bodyPr/>
                    <a:lstStyle/>
                    <a:p>
                      <a:pPr marL="0" marR="0" lvl="0" indent="0" algn="ctr" rtl="0">
                        <a:lnSpc>
                          <a:spcPct val="100000"/>
                        </a:lnSpc>
                        <a:spcBef>
                          <a:spcPts val="0"/>
                        </a:spcBef>
                        <a:spcAft>
                          <a:spcPts val="0"/>
                        </a:spcAft>
                        <a:buClr>
                          <a:srgbClr val="FFFFFF"/>
                        </a:buClr>
                        <a:buSzPts val="1400"/>
                        <a:buFont typeface="Times New Roman"/>
                        <a:buNone/>
                      </a:pPr>
                      <a:r>
                        <a:rPr lang="en-US" sz="1400" b="1" i="1" u="none" strike="noStrike" cap="none">
                          <a:solidFill>
                            <a:srgbClr val="FFFFFF"/>
                          </a:solidFill>
                          <a:latin typeface="Times New Roman"/>
                          <a:ea typeface="Times New Roman"/>
                          <a:cs typeface="Times New Roman"/>
                          <a:sym typeface="Times New Roman"/>
                        </a:rPr>
                        <a:t>f</a:t>
                      </a:r>
                      <a:endParaRPr/>
                    </a:p>
                  </a:txBody>
                  <a:tcPr marL="91450" marR="91450" marT="45725" marB="45725"/>
                </a:tc>
                <a:extLst>
                  <a:ext uri="{0D108BD9-81ED-4DB2-BD59-A6C34878D82A}">
                    <a16:rowId xmlns:a16="http://schemas.microsoft.com/office/drawing/2014/main" val="10000"/>
                  </a:ext>
                </a:extLst>
              </a:tr>
              <a:tr h="338950">
                <a:tc>
                  <a:txBody>
                    <a:bodyPr/>
                    <a:lstStyle/>
                    <a:p>
                      <a:pPr marL="0" marR="0" lvl="0" indent="0" algn="l" rtl="0">
                        <a:spcBef>
                          <a:spcPts val="0"/>
                        </a:spcBef>
                        <a:spcAft>
                          <a:spcPts val="0"/>
                        </a:spcAft>
                        <a:buNone/>
                      </a:pPr>
                      <a:r>
                        <a:rPr lang="en-US" sz="1400"/>
                        <a:t>5 or more</a:t>
                      </a:r>
                      <a:endParaRPr/>
                    </a:p>
                  </a:txBody>
                  <a:tcPr marL="91450" marR="91450" marT="45725" marB="45725"/>
                </a:tc>
                <a:tc>
                  <a:txBody>
                    <a:bodyPr/>
                    <a:lstStyle/>
                    <a:p>
                      <a:pPr marL="0" marR="0" lvl="0" indent="0" algn="ctr" rtl="0">
                        <a:spcBef>
                          <a:spcPts val="0"/>
                        </a:spcBef>
                        <a:spcAft>
                          <a:spcPts val="0"/>
                        </a:spcAft>
                        <a:buNone/>
                      </a:pPr>
                      <a:r>
                        <a:rPr lang="en-US" sz="1400"/>
                        <a:t>3</a:t>
                      </a:r>
                      <a:endParaRPr/>
                    </a:p>
                  </a:txBody>
                  <a:tcPr marL="91450" marR="91450" marT="45725" marB="45725"/>
                </a:tc>
                <a:extLst>
                  <a:ext uri="{0D108BD9-81ED-4DB2-BD59-A6C34878D82A}">
                    <a16:rowId xmlns:a16="http://schemas.microsoft.com/office/drawing/2014/main" val="10001"/>
                  </a:ext>
                </a:extLst>
              </a:tr>
              <a:tr h="413083">
                <a:tc>
                  <a:txBody>
                    <a:bodyPr/>
                    <a:lstStyle/>
                    <a:p>
                      <a:pPr marL="0" marR="0" lvl="0" indent="0" algn="l" rtl="0">
                        <a:spcBef>
                          <a:spcPts val="0"/>
                        </a:spcBef>
                        <a:spcAft>
                          <a:spcPts val="0"/>
                        </a:spcAft>
                        <a:buNone/>
                      </a:pPr>
                      <a:r>
                        <a:rPr lang="en-US" sz="1400"/>
                        <a:t>4</a:t>
                      </a:r>
                      <a:endParaRPr/>
                    </a:p>
                  </a:txBody>
                  <a:tcPr marL="91450" marR="91450" marT="45725" marB="45725"/>
                </a:tc>
                <a:tc>
                  <a:txBody>
                    <a:bodyPr/>
                    <a:lstStyle/>
                    <a:p>
                      <a:pPr marL="0" marR="0" lvl="0" indent="0" algn="ctr" rtl="0">
                        <a:spcBef>
                          <a:spcPts val="0"/>
                        </a:spcBef>
                        <a:spcAft>
                          <a:spcPts val="0"/>
                        </a:spcAft>
                        <a:buNone/>
                      </a:pPr>
                      <a:r>
                        <a:rPr lang="en-US" sz="1400" dirty="0"/>
                        <a:t>2</a:t>
                      </a:r>
                      <a:endParaRPr dirty="0"/>
                    </a:p>
                  </a:txBody>
                  <a:tcPr marL="91450" marR="91450" marT="45725" marB="45725"/>
                </a:tc>
                <a:extLst>
                  <a:ext uri="{0D108BD9-81ED-4DB2-BD59-A6C34878D82A}">
                    <a16:rowId xmlns:a16="http://schemas.microsoft.com/office/drawing/2014/main" val="10002"/>
                  </a:ext>
                </a:extLst>
              </a:tr>
              <a:tr h="338950">
                <a:tc>
                  <a:txBody>
                    <a:bodyPr/>
                    <a:lstStyle/>
                    <a:p>
                      <a:pPr marL="0" marR="0" lvl="0" indent="0" algn="l" rtl="0">
                        <a:spcBef>
                          <a:spcPts val="0"/>
                        </a:spcBef>
                        <a:spcAft>
                          <a:spcPts val="0"/>
                        </a:spcAft>
                        <a:buNone/>
                      </a:pPr>
                      <a:r>
                        <a:rPr lang="en-US" sz="1400"/>
                        <a:t>3</a:t>
                      </a:r>
                      <a:endParaRPr/>
                    </a:p>
                  </a:txBody>
                  <a:tcPr marL="91450" marR="91450" marT="45725" marB="45725"/>
                </a:tc>
                <a:tc>
                  <a:txBody>
                    <a:bodyPr/>
                    <a:lstStyle/>
                    <a:p>
                      <a:pPr marL="0" marR="0" lvl="0" indent="0" algn="ctr" rtl="0">
                        <a:spcBef>
                          <a:spcPts val="0"/>
                        </a:spcBef>
                        <a:spcAft>
                          <a:spcPts val="0"/>
                        </a:spcAft>
                        <a:buNone/>
                      </a:pPr>
                      <a:r>
                        <a:rPr lang="en-US" sz="1400"/>
                        <a:t>2</a:t>
                      </a:r>
                      <a:endParaRPr/>
                    </a:p>
                  </a:txBody>
                  <a:tcPr marL="91450" marR="91450" marT="45725" marB="45725"/>
                </a:tc>
                <a:extLst>
                  <a:ext uri="{0D108BD9-81ED-4DB2-BD59-A6C34878D82A}">
                    <a16:rowId xmlns:a16="http://schemas.microsoft.com/office/drawing/2014/main" val="10003"/>
                  </a:ext>
                </a:extLst>
              </a:tr>
              <a:tr h="338950">
                <a:tc>
                  <a:txBody>
                    <a:bodyPr/>
                    <a:lstStyle/>
                    <a:p>
                      <a:pPr marL="0" marR="0" lvl="0" indent="0" algn="l" rtl="0">
                        <a:spcBef>
                          <a:spcPts val="0"/>
                        </a:spcBef>
                        <a:spcAft>
                          <a:spcPts val="0"/>
                        </a:spcAft>
                        <a:buNone/>
                      </a:pPr>
                      <a:r>
                        <a:rPr lang="en-US" sz="1400"/>
                        <a:t>2</a:t>
                      </a:r>
                      <a:endParaRPr/>
                    </a:p>
                  </a:txBody>
                  <a:tcPr marL="91450" marR="91450" marT="45725" marB="45725"/>
                </a:tc>
                <a:tc>
                  <a:txBody>
                    <a:bodyPr/>
                    <a:lstStyle/>
                    <a:p>
                      <a:pPr marL="0" marR="0" lvl="0" indent="0" algn="ctr" rtl="0">
                        <a:spcBef>
                          <a:spcPts val="0"/>
                        </a:spcBef>
                        <a:spcAft>
                          <a:spcPts val="0"/>
                        </a:spcAft>
                        <a:buNone/>
                      </a:pPr>
                      <a:r>
                        <a:rPr lang="en-US" sz="1400" dirty="0"/>
                        <a:t>3</a:t>
                      </a:r>
                      <a:endParaRPr dirty="0"/>
                    </a:p>
                  </a:txBody>
                  <a:tcPr marL="91450" marR="91450" marT="45725" marB="45725"/>
                </a:tc>
                <a:extLst>
                  <a:ext uri="{0D108BD9-81ED-4DB2-BD59-A6C34878D82A}">
                    <a16:rowId xmlns:a16="http://schemas.microsoft.com/office/drawing/2014/main" val="10004"/>
                  </a:ext>
                </a:extLst>
              </a:tr>
              <a:tr h="338950">
                <a:tc>
                  <a:txBody>
                    <a:bodyPr/>
                    <a:lstStyle/>
                    <a:p>
                      <a:pPr marL="0" marR="0" lvl="0" indent="0" algn="l" rtl="0">
                        <a:spcBef>
                          <a:spcPts val="0"/>
                        </a:spcBef>
                        <a:spcAft>
                          <a:spcPts val="0"/>
                        </a:spcAft>
                        <a:buNone/>
                      </a:pPr>
                      <a:r>
                        <a:rPr lang="en-US" sz="1400"/>
                        <a:t>1</a:t>
                      </a:r>
                      <a:endParaRPr/>
                    </a:p>
                  </a:txBody>
                  <a:tcPr marL="91450" marR="91450" marT="45725" marB="45725"/>
                </a:tc>
                <a:tc>
                  <a:txBody>
                    <a:bodyPr/>
                    <a:lstStyle/>
                    <a:p>
                      <a:pPr marL="0" marR="0" lvl="0" indent="0" algn="ctr" rtl="0">
                        <a:spcBef>
                          <a:spcPts val="0"/>
                        </a:spcBef>
                        <a:spcAft>
                          <a:spcPts val="0"/>
                        </a:spcAft>
                        <a:buNone/>
                      </a:pPr>
                      <a:r>
                        <a:rPr lang="en-US" sz="1400"/>
                        <a:t>6</a:t>
                      </a:r>
                      <a:endParaRPr/>
                    </a:p>
                  </a:txBody>
                  <a:tcPr marL="91450" marR="91450" marT="45725" marB="45725"/>
                </a:tc>
                <a:extLst>
                  <a:ext uri="{0D108BD9-81ED-4DB2-BD59-A6C34878D82A}">
                    <a16:rowId xmlns:a16="http://schemas.microsoft.com/office/drawing/2014/main" val="10005"/>
                  </a:ext>
                </a:extLst>
              </a:tr>
              <a:tr h="338950">
                <a:tc>
                  <a:txBody>
                    <a:bodyPr/>
                    <a:lstStyle/>
                    <a:p>
                      <a:pPr marL="0" marR="0" lvl="0" indent="0" algn="l" rtl="0">
                        <a:spcBef>
                          <a:spcPts val="0"/>
                        </a:spcBef>
                        <a:spcAft>
                          <a:spcPts val="0"/>
                        </a:spcAft>
                        <a:buNone/>
                      </a:pPr>
                      <a:r>
                        <a:rPr lang="en-US" sz="1400"/>
                        <a:t>0</a:t>
                      </a:r>
                      <a:endParaRPr/>
                    </a:p>
                  </a:txBody>
                  <a:tcPr marL="91450" marR="91450" marT="45725" marB="45725"/>
                </a:tc>
                <a:tc>
                  <a:txBody>
                    <a:bodyPr/>
                    <a:lstStyle/>
                    <a:p>
                      <a:pPr marL="0" marR="0" lvl="0" indent="0" algn="ctr" rtl="0">
                        <a:spcBef>
                          <a:spcPts val="0"/>
                        </a:spcBef>
                        <a:spcAft>
                          <a:spcPts val="0"/>
                        </a:spcAft>
                        <a:buNone/>
                      </a:pPr>
                      <a:r>
                        <a:rPr lang="en-US" sz="1400" dirty="0"/>
                        <a:t>4</a:t>
                      </a:r>
                      <a:endParaRPr dirty="0"/>
                    </a:p>
                  </a:txBody>
                  <a:tcPr marL="91450" marR="91450" marT="45725" marB="45725"/>
                </a:tc>
                <a:extLst>
                  <a:ext uri="{0D108BD9-81ED-4DB2-BD59-A6C34878D82A}">
                    <a16:rowId xmlns:a16="http://schemas.microsoft.com/office/drawing/2014/main" val="10006"/>
                  </a:ext>
                </a:extLst>
              </a:tr>
            </a:tbl>
          </a:graphicData>
        </a:graphic>
      </p:graphicFrame>
      <p:pic>
        <p:nvPicPr>
          <p:cNvPr id="372" name="Google Shape;372;p25" descr="03p091_t05.jpg"/>
          <p:cNvPicPr preferRelativeResize="0"/>
          <p:nvPr/>
        </p:nvPicPr>
        <p:blipFill rotWithShape="1">
          <a:blip r:embed="rId3">
            <a:alphaModFix/>
          </a:blip>
          <a:srcRect l="52343"/>
          <a:stretch/>
        </p:blipFill>
        <p:spPr>
          <a:xfrm>
            <a:off x="4960436" y="4290541"/>
            <a:ext cx="2889250" cy="2439987"/>
          </a:xfrm>
          <a:prstGeom prst="rect">
            <a:avLst/>
          </a:prstGeom>
          <a:noFill/>
          <a:ln>
            <a:noFill/>
          </a:ln>
        </p:spPr>
      </p:pic>
      <p:pic>
        <p:nvPicPr>
          <p:cNvPr id="373" name="Google Shape;373;p25" descr="03p090_f08.jpg"/>
          <p:cNvPicPr preferRelativeResize="0"/>
          <p:nvPr/>
        </p:nvPicPr>
        <p:blipFill rotWithShape="1">
          <a:blip r:embed="rId4">
            <a:alphaModFix/>
          </a:blip>
          <a:srcRect/>
          <a:stretch/>
        </p:blipFill>
        <p:spPr>
          <a:xfrm>
            <a:off x="4047233" y="1067784"/>
            <a:ext cx="4972696" cy="3602379"/>
          </a:xfrm>
          <a:prstGeom prst="rect">
            <a:avLst/>
          </a:prstGeom>
          <a:noFill/>
          <a:ln>
            <a:noFill/>
          </a:ln>
        </p:spPr>
      </p:pic>
      <p:sp>
        <p:nvSpPr>
          <p:cNvPr id="371" name="Google Shape;371;p25"/>
          <p:cNvSpPr txBox="1">
            <a:spLocks noGrp="1"/>
          </p:cNvSpPr>
          <p:nvPr>
            <p:ph type="body" idx="1"/>
          </p:nvPr>
        </p:nvSpPr>
        <p:spPr>
          <a:xfrm>
            <a:off x="347958" y="1195466"/>
            <a:ext cx="3979889" cy="496543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00000"/>
              </a:lnSpc>
              <a:spcBef>
                <a:spcPts val="0"/>
              </a:spcBef>
              <a:spcAft>
                <a:spcPts val="0"/>
              </a:spcAft>
              <a:buClr>
                <a:schemeClr val="dk1"/>
              </a:buClr>
              <a:buSzPts val="2480"/>
              <a:buNone/>
            </a:pPr>
            <a:r>
              <a:rPr lang="en-US" sz="2480" dirty="0">
                <a:latin typeface="Avenir"/>
                <a:ea typeface="Avenir"/>
                <a:cs typeface="Avenir"/>
                <a:sym typeface="Avenir"/>
              </a:rPr>
              <a:t>We use the </a:t>
            </a:r>
            <a:r>
              <a:rPr lang="en-US" sz="2480" u="sng" dirty="0">
                <a:latin typeface="Avenir"/>
                <a:ea typeface="Avenir"/>
                <a:cs typeface="Avenir"/>
                <a:sym typeface="Avenir"/>
              </a:rPr>
              <a:t>median</a:t>
            </a:r>
            <a:r>
              <a:rPr lang="en-US" sz="2480" dirty="0">
                <a:latin typeface="Avenir"/>
                <a:ea typeface="Avenir"/>
                <a:cs typeface="Avenir"/>
                <a:sym typeface="Avenir"/>
              </a:rPr>
              <a:t> for:</a:t>
            </a:r>
            <a:endParaRPr dirty="0"/>
          </a:p>
          <a:p>
            <a:pPr marL="742950" lvl="1" indent="-285750" algn="l" rtl="0">
              <a:lnSpc>
                <a:spcPct val="100000"/>
              </a:lnSpc>
              <a:spcBef>
                <a:spcPts val="1634"/>
              </a:spcBef>
              <a:spcAft>
                <a:spcPts val="0"/>
              </a:spcAft>
              <a:buClr>
                <a:schemeClr val="dk1"/>
              </a:buClr>
              <a:buSzPts val="2170"/>
              <a:buChar char="–"/>
            </a:pPr>
            <a:r>
              <a:rPr lang="en-US" sz="2170" dirty="0">
                <a:latin typeface="Avenir"/>
                <a:ea typeface="Avenir"/>
                <a:cs typeface="Avenir"/>
                <a:sym typeface="Avenir"/>
              </a:rPr>
              <a:t>Extreme scores or skewed data – the median is not influenced by extreme scores</a:t>
            </a:r>
            <a:endParaRPr dirty="0"/>
          </a:p>
          <a:p>
            <a:pPr marL="742950" lvl="1" indent="-285750" algn="l" rtl="0">
              <a:lnSpc>
                <a:spcPct val="100000"/>
              </a:lnSpc>
              <a:spcBef>
                <a:spcPts val="1634"/>
              </a:spcBef>
              <a:spcAft>
                <a:spcPts val="0"/>
              </a:spcAft>
              <a:buClr>
                <a:schemeClr val="dk1"/>
              </a:buClr>
              <a:buSzPts val="2170"/>
              <a:buChar char="–"/>
            </a:pPr>
            <a:r>
              <a:rPr lang="en-US" sz="2170" dirty="0">
                <a:latin typeface="Avenir"/>
                <a:ea typeface="Avenir"/>
                <a:cs typeface="Avenir"/>
                <a:sym typeface="Avenir"/>
              </a:rPr>
              <a:t>Undetermined values (e.g., participant drops out before completing a task) –we cannot compute a mean with a missing value</a:t>
            </a:r>
            <a:endParaRPr dirty="0"/>
          </a:p>
          <a:p>
            <a:pPr marL="742950" lvl="1" indent="-285750" algn="l" rtl="0">
              <a:lnSpc>
                <a:spcPct val="100000"/>
              </a:lnSpc>
              <a:spcBef>
                <a:spcPts val="1634"/>
              </a:spcBef>
              <a:spcAft>
                <a:spcPts val="0"/>
              </a:spcAft>
              <a:buClr>
                <a:schemeClr val="dk1"/>
              </a:buClr>
              <a:buSzPts val="2170"/>
              <a:buChar char="–"/>
            </a:pPr>
            <a:r>
              <a:rPr lang="en-US" sz="2170" dirty="0">
                <a:latin typeface="Avenir"/>
                <a:ea typeface="Avenir"/>
                <a:cs typeface="Avenir"/>
                <a:sym typeface="Avenir"/>
              </a:rPr>
              <a:t>Open-ended distributions – impossible </a:t>
            </a:r>
            <a:br>
              <a:rPr lang="en-US" sz="2170" dirty="0">
                <a:latin typeface="Avenir"/>
                <a:ea typeface="Avenir"/>
                <a:cs typeface="Avenir"/>
                <a:sym typeface="Avenir"/>
              </a:rPr>
            </a:br>
            <a:r>
              <a:rPr lang="en-US" sz="2170" dirty="0">
                <a:latin typeface="Avenir"/>
                <a:ea typeface="Avenir"/>
                <a:cs typeface="Avenir"/>
                <a:sym typeface="Avenir"/>
              </a:rPr>
              <a:t>to compute a mean because there is </a:t>
            </a:r>
            <a:br>
              <a:rPr lang="en-US" sz="2170" dirty="0">
                <a:latin typeface="Avenir"/>
                <a:ea typeface="Avenir"/>
                <a:cs typeface="Avenir"/>
                <a:sym typeface="Avenir"/>
              </a:rPr>
            </a:br>
            <a:r>
              <a:rPr lang="en-US" sz="2170" dirty="0">
                <a:latin typeface="Avenir"/>
                <a:ea typeface="Avenir"/>
                <a:cs typeface="Avenir"/>
                <a:sym typeface="Avenir"/>
              </a:rPr>
              <a:t>no way to compute Σ</a:t>
            </a:r>
            <a:r>
              <a:rPr lang="en-US" sz="2170" i="1" dirty="0">
                <a:latin typeface="Avenir"/>
                <a:ea typeface="Avenir"/>
                <a:cs typeface="Avenir"/>
                <a:sym typeface="Avenir"/>
              </a:rPr>
              <a:t>X</a:t>
            </a:r>
            <a:endParaRPr sz="2170" dirty="0">
              <a:latin typeface="Avenir"/>
              <a:ea typeface="Avenir"/>
              <a:cs typeface="Avenir"/>
              <a:sym typeface="Avenir"/>
            </a:endParaRPr>
          </a:p>
          <a:p>
            <a:pPr marL="742950" lvl="1" indent="-285750" algn="l" rtl="0">
              <a:lnSpc>
                <a:spcPct val="100000"/>
              </a:lnSpc>
              <a:spcBef>
                <a:spcPts val="1634"/>
              </a:spcBef>
              <a:spcAft>
                <a:spcPts val="0"/>
              </a:spcAft>
              <a:buClr>
                <a:schemeClr val="dk1"/>
              </a:buClr>
              <a:buSzPts val="2170"/>
              <a:buChar char="–"/>
            </a:pPr>
            <a:r>
              <a:rPr lang="en-US" sz="2170" dirty="0">
                <a:latin typeface="Avenir"/>
                <a:ea typeface="Avenir"/>
                <a:cs typeface="Avenir"/>
                <a:sym typeface="Avenir"/>
              </a:rPr>
              <a:t>Ordinal data – the median is defined by direction (half of scores above, half below) and is not defined by distance</a:t>
            </a:r>
            <a:endParaRPr dirty="0"/>
          </a:p>
        </p:txBody>
      </p:sp>
      <p:sp>
        <p:nvSpPr>
          <p:cNvPr id="375" name="Google Shape;375;p25"/>
          <p:cNvSpPr txBox="1">
            <a:spLocks noGrp="1"/>
          </p:cNvSpPr>
          <p:nvPr>
            <p:ph type="title"/>
          </p:nvPr>
        </p:nvSpPr>
        <p:spPr>
          <a:xfrm>
            <a:off x="233925" y="152400"/>
            <a:ext cx="8671971"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400"/>
              <a:buFont typeface="Avenir"/>
              <a:buNone/>
            </a:pPr>
            <a:r>
              <a:rPr lang="en-US" sz="3400">
                <a:latin typeface="Avenir"/>
                <a:ea typeface="Avenir"/>
                <a:cs typeface="Avenir"/>
                <a:sym typeface="Avenir"/>
              </a:rPr>
              <a:t>Selecting a Measure of Central Tendency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6"/>
          <p:cNvSpPr txBox="1">
            <a:spLocks noGrp="1"/>
          </p:cNvSpPr>
          <p:nvPr>
            <p:ph type="body" idx="1"/>
          </p:nvPr>
        </p:nvSpPr>
        <p:spPr>
          <a:xfrm>
            <a:off x="457200" y="1669039"/>
            <a:ext cx="8077200" cy="498215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515"/>
              <a:buNone/>
            </a:pPr>
            <a:r>
              <a:rPr lang="en-US" sz="3515">
                <a:latin typeface="Avenir"/>
                <a:ea typeface="Avenir"/>
                <a:cs typeface="Avenir"/>
                <a:sym typeface="Avenir"/>
              </a:rPr>
              <a:t>We use the </a:t>
            </a:r>
            <a:r>
              <a:rPr lang="en-US" sz="3515" u="sng">
                <a:latin typeface="Avenir"/>
                <a:ea typeface="Avenir"/>
                <a:cs typeface="Avenir"/>
                <a:sym typeface="Avenir"/>
              </a:rPr>
              <a:t>mode</a:t>
            </a:r>
            <a:r>
              <a:rPr lang="en-US" sz="3515">
                <a:latin typeface="Avenir"/>
                <a:ea typeface="Avenir"/>
                <a:cs typeface="Avenir"/>
                <a:sym typeface="Avenir"/>
              </a:rPr>
              <a:t> for:</a:t>
            </a:r>
            <a:endParaRPr/>
          </a:p>
          <a:p>
            <a:pPr marL="742950" lvl="1" indent="-285750" algn="l" rtl="0">
              <a:lnSpc>
                <a:spcPct val="100000"/>
              </a:lnSpc>
              <a:spcBef>
                <a:spcPts val="1200"/>
              </a:spcBef>
              <a:spcAft>
                <a:spcPts val="0"/>
              </a:spcAft>
              <a:buClr>
                <a:schemeClr val="dk1"/>
              </a:buClr>
              <a:buSzPts val="2590"/>
              <a:buChar char="–"/>
            </a:pPr>
            <a:r>
              <a:rPr lang="en-US" sz="2590">
                <a:latin typeface="Avenir"/>
                <a:ea typeface="Avenir"/>
                <a:cs typeface="Avenir"/>
                <a:sym typeface="Avenir"/>
              </a:rPr>
              <a:t>Nominal (categorical) data</a:t>
            </a:r>
            <a:endParaRPr/>
          </a:p>
          <a:p>
            <a:pPr marL="742950" lvl="1" indent="-285750" algn="l" rtl="0">
              <a:lnSpc>
                <a:spcPct val="100000"/>
              </a:lnSpc>
              <a:spcBef>
                <a:spcPts val="1200"/>
              </a:spcBef>
              <a:spcAft>
                <a:spcPts val="0"/>
              </a:spcAft>
              <a:buClr>
                <a:schemeClr val="dk1"/>
              </a:buClr>
              <a:buSzPts val="2590"/>
              <a:buChar char="–"/>
            </a:pPr>
            <a:r>
              <a:rPr lang="en-US" sz="2590">
                <a:latin typeface="Avenir"/>
                <a:ea typeface="Avenir"/>
                <a:cs typeface="Avenir"/>
                <a:sym typeface="Avenir"/>
              </a:rPr>
              <a:t>Discrete variables (means and medians produce unrealistic values)</a:t>
            </a:r>
            <a:endParaRPr/>
          </a:p>
          <a:p>
            <a:pPr marL="742950" lvl="1" indent="-285750" algn="ctr" rtl="0">
              <a:lnSpc>
                <a:spcPct val="100000"/>
              </a:lnSpc>
              <a:spcBef>
                <a:spcPts val="1200"/>
              </a:spcBef>
              <a:spcAft>
                <a:spcPts val="0"/>
              </a:spcAft>
              <a:buClr>
                <a:srgbClr val="526DB0"/>
              </a:buClr>
              <a:buSzPts val="2590"/>
              <a:buFont typeface="Arial"/>
              <a:buNone/>
            </a:pPr>
            <a:r>
              <a:rPr lang="en-US" sz="2590">
                <a:solidFill>
                  <a:srgbClr val="526DB0"/>
                </a:solidFill>
                <a:latin typeface="Avenir"/>
                <a:ea typeface="Avenir"/>
                <a:cs typeface="Avenir"/>
                <a:sym typeface="Avenir"/>
              </a:rPr>
              <a:t>“The average family has 2.5 children”</a:t>
            </a:r>
            <a:endParaRPr/>
          </a:p>
          <a:p>
            <a:pPr marL="742950" lvl="1" indent="-285750" algn="ctr" rtl="0">
              <a:lnSpc>
                <a:spcPct val="100000"/>
              </a:lnSpc>
              <a:spcBef>
                <a:spcPts val="1200"/>
              </a:spcBef>
              <a:spcAft>
                <a:spcPts val="0"/>
              </a:spcAft>
              <a:buClr>
                <a:srgbClr val="526DB0"/>
              </a:buClr>
              <a:buSzPts val="2590"/>
              <a:buFont typeface="Arial"/>
              <a:buNone/>
            </a:pPr>
            <a:r>
              <a:rPr lang="en-US" sz="2590">
                <a:solidFill>
                  <a:srgbClr val="526DB0"/>
                </a:solidFill>
                <a:latin typeface="Avenir"/>
                <a:ea typeface="Avenir"/>
                <a:cs typeface="Avenir"/>
                <a:sym typeface="Avenir"/>
              </a:rPr>
              <a:t>vs. </a:t>
            </a:r>
            <a:endParaRPr/>
          </a:p>
          <a:p>
            <a:pPr marL="742950" lvl="1" indent="-285750" algn="ctr" rtl="0">
              <a:lnSpc>
                <a:spcPct val="100000"/>
              </a:lnSpc>
              <a:spcBef>
                <a:spcPts val="1200"/>
              </a:spcBef>
              <a:spcAft>
                <a:spcPts val="0"/>
              </a:spcAft>
              <a:buClr>
                <a:srgbClr val="526DB0"/>
              </a:buClr>
              <a:buSzPts val="2590"/>
              <a:buFont typeface="Arial"/>
              <a:buNone/>
            </a:pPr>
            <a:r>
              <a:rPr lang="en-US" sz="2590">
                <a:solidFill>
                  <a:srgbClr val="526DB0"/>
                </a:solidFill>
                <a:latin typeface="Avenir"/>
                <a:ea typeface="Avenir"/>
                <a:cs typeface="Avenir"/>
                <a:sym typeface="Avenir"/>
              </a:rPr>
              <a:t>“The typical family has 2 children”</a:t>
            </a:r>
            <a:endParaRPr sz="2590">
              <a:latin typeface="Avenir"/>
              <a:ea typeface="Avenir"/>
              <a:cs typeface="Avenir"/>
              <a:sym typeface="Avenir"/>
            </a:endParaRPr>
          </a:p>
          <a:p>
            <a:pPr marL="742950" lvl="1" indent="-285750" algn="l" rtl="0">
              <a:lnSpc>
                <a:spcPct val="100000"/>
              </a:lnSpc>
              <a:spcBef>
                <a:spcPts val="1200"/>
              </a:spcBef>
              <a:spcAft>
                <a:spcPts val="0"/>
              </a:spcAft>
              <a:buClr>
                <a:schemeClr val="dk1"/>
              </a:buClr>
              <a:buSzPts val="2590"/>
              <a:buChar char="–"/>
            </a:pPr>
            <a:r>
              <a:rPr lang="en-US" sz="2590">
                <a:latin typeface="Avenir"/>
                <a:ea typeface="Avenir"/>
                <a:cs typeface="Avenir"/>
                <a:sym typeface="Avenir"/>
              </a:rPr>
              <a:t>Description of the shape of the distribution (e.g., “bimodal”; often in addition to </a:t>
            </a:r>
            <a:r>
              <a:rPr lang="en-US" sz="2590" i="1">
                <a:latin typeface="Avenir"/>
                <a:ea typeface="Avenir"/>
                <a:cs typeface="Avenir"/>
                <a:sym typeface="Avenir"/>
              </a:rPr>
              <a:t>M </a:t>
            </a:r>
            <a:r>
              <a:rPr lang="en-US" sz="2590">
                <a:latin typeface="Avenir"/>
                <a:ea typeface="Avenir"/>
                <a:cs typeface="Avenir"/>
                <a:sym typeface="Avenir"/>
              </a:rPr>
              <a:t>and median)</a:t>
            </a:r>
            <a:endParaRPr/>
          </a:p>
        </p:txBody>
      </p:sp>
      <p:sp>
        <p:nvSpPr>
          <p:cNvPr id="382" name="Google Shape;382;p26"/>
          <p:cNvSpPr txBox="1">
            <a:spLocks noGrp="1"/>
          </p:cNvSpPr>
          <p:nvPr>
            <p:ph type="title"/>
          </p:nvPr>
        </p:nvSpPr>
        <p:spPr>
          <a:xfrm>
            <a:off x="233925" y="152400"/>
            <a:ext cx="8671971"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400"/>
              <a:buFont typeface="Avenir"/>
              <a:buNone/>
            </a:pPr>
            <a:r>
              <a:rPr lang="en-US" sz="3400">
                <a:latin typeface="Avenir"/>
                <a:ea typeface="Avenir"/>
                <a:cs typeface="Avenir"/>
                <a:sym typeface="Avenir"/>
              </a:rPr>
              <a:t>Selecting a Measure of Central Tendency</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Google Shape;390;p27"/>
          <p:cNvSpPr/>
          <p:nvPr/>
        </p:nvSpPr>
        <p:spPr>
          <a:xfrm>
            <a:off x="899152" y="5457356"/>
            <a:ext cx="732167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venir"/>
                <a:ea typeface="Avenir"/>
                <a:cs typeface="Avenir"/>
                <a:sym typeface="Avenir"/>
              </a:rPr>
              <a:t>The three measures of central tendency are often systematically related to each other</a:t>
            </a:r>
            <a:endParaRPr/>
          </a:p>
        </p:txBody>
      </p:sp>
      <p:pic>
        <p:nvPicPr>
          <p:cNvPr id="389" name="Google Shape;389;p27" descr="images of distribution curves. the first is a symmetrical distribution where the mean, median and mode are the same. the second has a positive skew with the mode to the left of the median and the mean to the right of the median. The third has a negative skew with the mean to the left of the median and the mode to the right of the median"/>
          <p:cNvPicPr preferRelativeResize="0"/>
          <p:nvPr/>
        </p:nvPicPr>
        <p:blipFill rotWithShape="1">
          <a:blip r:embed="rId3">
            <a:alphaModFix/>
          </a:blip>
          <a:srcRect/>
          <a:stretch/>
        </p:blipFill>
        <p:spPr>
          <a:xfrm>
            <a:off x="669442" y="2052837"/>
            <a:ext cx="7816850" cy="3090863"/>
          </a:xfrm>
          <a:prstGeom prst="rect">
            <a:avLst/>
          </a:prstGeom>
          <a:noFill/>
          <a:ln>
            <a:noFill/>
          </a:ln>
        </p:spPr>
      </p:pic>
      <p:sp>
        <p:nvSpPr>
          <p:cNvPr id="388" name="Google Shape;388;p27"/>
          <p:cNvSpPr txBox="1">
            <a:spLocks noGrp="1"/>
          </p:cNvSpPr>
          <p:nvPr>
            <p:ph type="title"/>
          </p:nvPr>
        </p:nvSpPr>
        <p:spPr>
          <a:xfrm>
            <a:off x="991888" y="152400"/>
            <a:ext cx="7028432"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Avenir"/>
              <a:buNone/>
            </a:pPr>
            <a:r>
              <a:rPr lang="en-US" sz="3600">
                <a:latin typeface="Avenir"/>
                <a:ea typeface="Avenir"/>
                <a:cs typeface="Avenir"/>
                <a:sym typeface="Avenir"/>
              </a:rPr>
              <a:t>Central Tendency and the Shape of the Distribution</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6" name="Google Shape;396;p28" descr="image of man drowning in a very narrow body of water. It looks like a very shallow lake with one cavern that he fell into. A sign next to the lake reads, &quot;Flaw of averages: Average depth is 3 feet.s"/>
          <p:cNvPicPr preferRelativeResize="0"/>
          <p:nvPr/>
        </p:nvPicPr>
        <p:blipFill rotWithShape="1">
          <a:blip r:embed="rId3">
            <a:alphaModFix/>
          </a:blip>
          <a:srcRect/>
          <a:stretch/>
        </p:blipFill>
        <p:spPr>
          <a:xfrm>
            <a:off x="516550" y="1753953"/>
            <a:ext cx="8130311" cy="5000142"/>
          </a:xfrm>
          <a:prstGeom prst="rect">
            <a:avLst/>
          </a:prstGeom>
          <a:noFill/>
          <a:ln>
            <a:noFill/>
          </a:ln>
        </p:spPr>
      </p:pic>
      <p:sp>
        <p:nvSpPr>
          <p:cNvPr id="395" name="Google Shape;395;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Avenir"/>
              <a:buNone/>
            </a:pPr>
            <a:r>
              <a:rPr lang="en-US" sz="3600">
                <a:latin typeface="Avenir"/>
                <a:ea typeface="Avenir"/>
                <a:cs typeface="Avenir"/>
                <a:sym typeface="Avenir"/>
              </a:rPr>
              <a:t>A statistician drowned crossing a river that was 3-feet deep </a:t>
            </a:r>
            <a:r>
              <a:rPr lang="en-US" sz="3600" i="1">
                <a:latin typeface="Avenir"/>
                <a:ea typeface="Avenir"/>
                <a:cs typeface="Avenir"/>
                <a:sym typeface="Avenir"/>
              </a:rPr>
              <a:t>on average</a:t>
            </a:r>
            <a:endParaRPr sz="3600">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people organized by height like a histogram"/>
          <p:cNvPicPr preferRelativeResize="0"/>
          <p:nvPr/>
        </p:nvPicPr>
        <p:blipFill rotWithShape="1">
          <a:blip r:embed="rId3">
            <a:alphaModFix/>
          </a:blip>
          <a:srcRect/>
          <a:stretch/>
        </p:blipFill>
        <p:spPr>
          <a:xfrm>
            <a:off x="0" y="2056215"/>
            <a:ext cx="9144000" cy="2897969"/>
          </a:xfrm>
          <a:prstGeom prst="rect">
            <a:avLst/>
          </a:prstGeom>
          <a:noFill/>
          <a:ln>
            <a:noFill/>
          </a:ln>
        </p:spPr>
      </p:pic>
      <p:sp>
        <p:nvSpPr>
          <p:cNvPr id="89" name="Google Shape;89;p1"/>
          <p:cNvSpPr txBox="1">
            <a:spLocks noGrp="1"/>
          </p:cNvSpPr>
          <p:nvPr>
            <p:ph type="ctrTitle" idx="4294967295"/>
          </p:nvPr>
        </p:nvSpPr>
        <p:spPr>
          <a:xfrm>
            <a:off x="697827" y="513362"/>
            <a:ext cx="7848600" cy="95726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lt1"/>
              </a:buClr>
              <a:buSzPts val="4400"/>
              <a:buFont typeface="Avenir"/>
              <a:buNone/>
            </a:pPr>
            <a:r>
              <a:rPr lang="en-US" dirty="0">
                <a:solidFill>
                  <a:schemeClr val="lt1"/>
                </a:solidFill>
                <a:latin typeface="Avenir"/>
                <a:sym typeface="Avenir"/>
              </a:rPr>
              <a:t>Measures of Variability</a:t>
            </a:r>
            <a:endParaRPr dirty="0"/>
          </a:p>
        </p:txBody>
      </p:sp>
    </p:spTree>
    <p:extLst>
      <p:ext uri="{BB962C8B-B14F-4D97-AF65-F5344CB8AC3E}">
        <p14:creationId xmlns:p14="http://schemas.microsoft.com/office/powerpoint/2010/main" val="1226654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13" name="Picture 12" descr="Frequency distribution showing frequency of different performance on test from a score of 10 to 100. This distribution shows a peak at 60 with 3 scores there, and 2 scores at each 50 and 70, and 1 score at 40, 30, 20, 10 and 1 score at 80, 90, and 100.">
            <a:extLst>
              <a:ext uri="{FF2B5EF4-FFF2-40B4-BE49-F238E27FC236}">
                <a16:creationId xmlns:a16="http://schemas.microsoft.com/office/drawing/2014/main" id="{FF8ED2B1-7BC5-4772-80D2-F2731D01D400}"/>
              </a:ext>
            </a:extLst>
          </p:cNvPr>
          <p:cNvPicPr>
            <a:picLocks noChangeAspect="1"/>
          </p:cNvPicPr>
          <p:nvPr/>
        </p:nvPicPr>
        <p:blipFill>
          <a:blip r:embed="rId3"/>
          <a:stretch>
            <a:fillRect/>
          </a:stretch>
        </p:blipFill>
        <p:spPr>
          <a:xfrm>
            <a:off x="4478258" y="2963373"/>
            <a:ext cx="4191000" cy="3438525"/>
          </a:xfrm>
          <a:prstGeom prst="rect">
            <a:avLst/>
          </a:prstGeom>
        </p:spPr>
      </p:pic>
      <p:pic>
        <p:nvPicPr>
          <p:cNvPr id="12" name="Picture 11" descr="Frequency distribution showing frequency of different performance on test from a score of 10 to 100. This distribution shows a peak at 60 with 4 scores there, and 3 scores at each 50 and 70, and 1 score at 40 and 80.">
            <a:extLst>
              <a:ext uri="{FF2B5EF4-FFF2-40B4-BE49-F238E27FC236}">
                <a16:creationId xmlns:a16="http://schemas.microsoft.com/office/drawing/2014/main" id="{3CE4AF7D-1BAF-4D04-AE59-50B9BC01D1DB}"/>
              </a:ext>
            </a:extLst>
          </p:cNvPr>
          <p:cNvPicPr>
            <a:picLocks noChangeAspect="1"/>
          </p:cNvPicPr>
          <p:nvPr/>
        </p:nvPicPr>
        <p:blipFill>
          <a:blip r:embed="rId4"/>
          <a:stretch>
            <a:fillRect/>
          </a:stretch>
        </p:blipFill>
        <p:spPr>
          <a:xfrm>
            <a:off x="376368" y="2944646"/>
            <a:ext cx="4152900" cy="3486150"/>
          </a:xfrm>
          <a:prstGeom prst="rect">
            <a:avLst/>
          </a:prstGeom>
        </p:spPr>
      </p:pic>
      <p:sp>
        <p:nvSpPr>
          <p:cNvPr id="410" name="Google Shape;410;p30"/>
          <p:cNvSpPr txBox="1">
            <a:spLocks noGrp="1"/>
          </p:cNvSpPr>
          <p:nvPr>
            <p:ph type="body" idx="1"/>
          </p:nvPr>
        </p:nvSpPr>
        <p:spPr>
          <a:xfrm>
            <a:off x="624290" y="1735888"/>
            <a:ext cx="7797046" cy="14324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Avenir"/>
                <a:ea typeface="Avenir"/>
                <a:cs typeface="Avenir"/>
                <a:sym typeface="Avenir"/>
              </a:rPr>
              <a:t>A statistical measure (descriptive stat) that describes the </a:t>
            </a:r>
            <a:r>
              <a:rPr lang="en-US" i="1" dirty="0">
                <a:latin typeface="Avenir"/>
                <a:ea typeface="Avenir"/>
                <a:cs typeface="Avenir"/>
                <a:sym typeface="Avenir"/>
              </a:rPr>
              <a:t>spread </a:t>
            </a:r>
            <a:r>
              <a:rPr lang="en-US" dirty="0">
                <a:latin typeface="Avenir"/>
                <a:ea typeface="Avenir"/>
                <a:cs typeface="Avenir"/>
                <a:sym typeface="Avenir"/>
              </a:rPr>
              <a:t>of a distribution</a:t>
            </a:r>
            <a:endParaRPr dirty="0"/>
          </a:p>
          <a:p>
            <a:pPr marL="742950" lvl="1" indent="-285750" algn="l" rtl="0">
              <a:spcBef>
                <a:spcPts val="600"/>
              </a:spcBef>
              <a:spcAft>
                <a:spcPts val="0"/>
              </a:spcAft>
              <a:buClr>
                <a:schemeClr val="dk1"/>
              </a:buClr>
              <a:buSzPts val="2800"/>
              <a:buFont typeface="Noto Sans Symbols"/>
              <a:buNone/>
            </a:pPr>
            <a:endParaRPr dirty="0">
              <a:latin typeface="Avenir"/>
              <a:ea typeface="Avenir"/>
              <a:cs typeface="Avenir"/>
              <a:sym typeface="Avenir"/>
            </a:endParaRPr>
          </a:p>
        </p:txBody>
      </p:sp>
      <p:sp>
        <p:nvSpPr>
          <p:cNvPr id="409" name="Title"/>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What is variability?</a:t>
            </a:r>
            <a:endParaRPr/>
          </a:p>
        </p:txBody>
      </p:sp>
    </p:spTree>
    <p:extLst>
      <p:ext uri="{BB962C8B-B14F-4D97-AF65-F5344CB8AC3E}">
        <p14:creationId xmlns:p14="http://schemas.microsoft.com/office/powerpoint/2010/main" val="566950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7" name="Google Shape;457;p31"/>
          <p:cNvSpPr/>
          <p:nvPr/>
        </p:nvSpPr>
        <p:spPr>
          <a:xfrm>
            <a:off x="1096352" y="4903802"/>
            <a:ext cx="339436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venir"/>
                <a:ea typeface="Avenir"/>
                <a:cs typeface="Avenir"/>
                <a:sym typeface="Avenir"/>
              </a:rPr>
              <a:t>Range = </a:t>
            </a:r>
            <a:r>
              <a:rPr lang="en-US" sz="2800">
                <a:solidFill>
                  <a:srgbClr val="558ED5"/>
                </a:solidFill>
                <a:latin typeface="Avenir"/>
                <a:ea typeface="Avenir"/>
                <a:cs typeface="Avenir"/>
                <a:sym typeface="Avenir"/>
              </a:rPr>
              <a:t>10 – 1 = 9</a:t>
            </a:r>
            <a:endParaRPr/>
          </a:p>
        </p:txBody>
      </p:sp>
      <p:sp>
        <p:nvSpPr>
          <p:cNvPr id="456" name="Google Shape;456;p31"/>
          <p:cNvSpPr/>
          <p:nvPr/>
        </p:nvSpPr>
        <p:spPr>
          <a:xfrm>
            <a:off x="1096352" y="4091002"/>
            <a:ext cx="62248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venir"/>
                <a:ea typeface="Avenir"/>
                <a:cs typeface="Avenir"/>
                <a:sym typeface="Avenir"/>
              </a:rPr>
              <a:t>Quiz Scores: </a:t>
            </a:r>
            <a:r>
              <a:rPr lang="en-US" sz="2800">
                <a:solidFill>
                  <a:srgbClr val="558ED5"/>
                </a:solidFill>
                <a:latin typeface="Avenir"/>
                <a:ea typeface="Avenir"/>
                <a:cs typeface="Avenir"/>
                <a:sym typeface="Avenir"/>
              </a:rPr>
              <a:t>2, 6, 8, 1, 3, 9, 10, 4, 7</a:t>
            </a:r>
            <a:endParaRPr/>
          </a:p>
        </p:txBody>
      </p:sp>
      <p:sp>
        <p:nvSpPr>
          <p:cNvPr id="455" name="Google Shape;455;p31"/>
          <p:cNvSpPr/>
          <p:nvPr/>
        </p:nvSpPr>
        <p:spPr>
          <a:xfrm>
            <a:off x="1096352" y="3142736"/>
            <a:ext cx="207934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venir"/>
                <a:ea typeface="Avenir"/>
                <a:cs typeface="Avenir"/>
                <a:sym typeface="Avenir"/>
              </a:rPr>
              <a:t>X</a:t>
            </a:r>
            <a:r>
              <a:rPr lang="en-US" sz="2800" baseline="-25000">
                <a:solidFill>
                  <a:schemeClr val="dk1"/>
                </a:solidFill>
                <a:latin typeface="Avenir"/>
                <a:ea typeface="Avenir"/>
                <a:cs typeface="Avenir"/>
                <a:sym typeface="Avenir"/>
              </a:rPr>
              <a:t>max</a:t>
            </a:r>
            <a:r>
              <a:rPr lang="en-US" sz="2800">
                <a:solidFill>
                  <a:schemeClr val="dk1"/>
                </a:solidFill>
                <a:latin typeface="Avenir"/>
                <a:ea typeface="Avenir"/>
                <a:cs typeface="Avenir"/>
                <a:sym typeface="Avenir"/>
              </a:rPr>
              <a:t> –  X</a:t>
            </a:r>
            <a:r>
              <a:rPr lang="en-US" sz="2800" baseline="-25000">
                <a:solidFill>
                  <a:schemeClr val="dk1"/>
                </a:solidFill>
                <a:latin typeface="Avenir"/>
                <a:ea typeface="Avenir"/>
                <a:cs typeface="Avenir"/>
                <a:sym typeface="Avenir"/>
              </a:rPr>
              <a:t>min</a:t>
            </a:r>
            <a:endParaRPr sz="2800" baseline="-25000">
              <a:solidFill>
                <a:schemeClr val="dk1"/>
              </a:solidFill>
              <a:latin typeface="Avenir"/>
              <a:ea typeface="Avenir"/>
              <a:cs typeface="Avenir"/>
              <a:sym typeface="Avenir"/>
            </a:endParaRPr>
          </a:p>
        </p:txBody>
      </p:sp>
      <p:sp>
        <p:nvSpPr>
          <p:cNvPr id="454" name="Google Shape;454;p31"/>
          <p:cNvSpPr/>
          <p:nvPr/>
        </p:nvSpPr>
        <p:spPr>
          <a:xfrm>
            <a:off x="589975" y="1741406"/>
            <a:ext cx="7914009" cy="101566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000"/>
              <a:buFont typeface="Calibri"/>
              <a:buAutoNum type="arabicPeriod"/>
            </a:pPr>
            <a:r>
              <a:rPr lang="en-US" sz="3000">
                <a:solidFill>
                  <a:schemeClr val="dk1"/>
                </a:solidFill>
                <a:latin typeface="Avenir"/>
                <a:ea typeface="Avenir"/>
                <a:cs typeface="Avenir"/>
                <a:sym typeface="Avenir"/>
              </a:rPr>
              <a:t> Range: Difference between highest and 	lowest scores</a:t>
            </a:r>
            <a:endParaRPr/>
          </a:p>
        </p:txBody>
      </p:sp>
      <p:sp>
        <p:nvSpPr>
          <p:cNvPr id="453" name="Google Shape;453;p31"/>
          <p:cNvSpPr txBox="1">
            <a:spLocks noGrp="1"/>
          </p:cNvSpPr>
          <p:nvPr>
            <p:ph type="title"/>
          </p:nvPr>
        </p:nvSpPr>
        <p:spPr>
          <a:xfrm>
            <a:off x="457200" y="152400"/>
            <a:ext cx="81534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Measures of Variability</a:t>
            </a:r>
            <a:endParaRPr/>
          </a:p>
        </p:txBody>
      </p:sp>
    </p:spTree>
    <p:extLst>
      <p:ext uri="{BB962C8B-B14F-4D97-AF65-F5344CB8AC3E}">
        <p14:creationId xmlns:p14="http://schemas.microsoft.com/office/powerpoint/2010/main" val="33871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32"/>
          <p:cNvSpPr txBox="1">
            <a:spLocks noGrp="1"/>
          </p:cNvSpPr>
          <p:nvPr>
            <p:ph type="body" idx="1"/>
          </p:nvPr>
        </p:nvSpPr>
        <p:spPr>
          <a:xfrm>
            <a:off x="507999" y="1752597"/>
            <a:ext cx="8229600" cy="480060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000"/>
              <a:buChar char="•"/>
            </a:pPr>
            <a:r>
              <a:rPr lang="en-US" sz="3000" dirty="0">
                <a:latin typeface="Avenir"/>
                <a:ea typeface="Avenir"/>
                <a:cs typeface="Avenir"/>
                <a:sym typeface="Avenir"/>
              </a:rPr>
              <a:t>The range can be misleading as a measure of variability because it </a:t>
            </a:r>
            <a:r>
              <a:rPr lang="en-US" sz="3000" i="1" dirty="0">
                <a:latin typeface="Avenir"/>
                <a:ea typeface="Avenir"/>
                <a:cs typeface="Avenir"/>
                <a:sym typeface="Avenir"/>
              </a:rPr>
              <a:t>only</a:t>
            </a:r>
            <a:r>
              <a:rPr lang="en-US" sz="3000" dirty="0">
                <a:latin typeface="Avenir"/>
                <a:ea typeface="Avenir"/>
                <a:cs typeface="Avenir"/>
                <a:sym typeface="Avenir"/>
              </a:rPr>
              <a:t> takes two numbers into account</a:t>
            </a:r>
            <a:endParaRPr dirty="0"/>
          </a:p>
          <a:p>
            <a:pPr marL="342900" lvl="0" indent="-152400" algn="l" rtl="0">
              <a:spcBef>
                <a:spcPts val="600"/>
              </a:spcBef>
              <a:spcAft>
                <a:spcPts val="0"/>
              </a:spcAft>
              <a:buClr>
                <a:schemeClr val="dk1"/>
              </a:buClr>
              <a:buSzPts val="3000"/>
              <a:buNone/>
            </a:pPr>
            <a:endParaRPr sz="3000" dirty="0">
              <a:latin typeface="Avenir"/>
              <a:ea typeface="Avenir"/>
              <a:cs typeface="Avenir"/>
              <a:sym typeface="Avenir"/>
            </a:endParaRPr>
          </a:p>
          <a:p>
            <a:pPr marL="342900" lvl="0" indent="-342900" algn="l" rtl="0">
              <a:spcBef>
                <a:spcPts val="600"/>
              </a:spcBef>
              <a:spcAft>
                <a:spcPts val="0"/>
              </a:spcAft>
              <a:buClr>
                <a:schemeClr val="dk1"/>
              </a:buClr>
              <a:buSzPts val="3000"/>
              <a:buChar char="•"/>
            </a:pPr>
            <a:r>
              <a:rPr lang="en-US" sz="3000" dirty="0">
                <a:latin typeface="Avenir"/>
                <a:ea typeface="Avenir"/>
                <a:cs typeface="Avenir"/>
                <a:sym typeface="Avenir"/>
              </a:rPr>
              <a:t>Which of the following data sets is more variable?</a:t>
            </a:r>
            <a:endParaRPr dirty="0"/>
          </a:p>
          <a:p>
            <a:pPr marL="0" lvl="0" indent="0" algn="l" rtl="0">
              <a:spcBef>
                <a:spcPts val="640"/>
              </a:spcBef>
              <a:spcAft>
                <a:spcPts val="0"/>
              </a:spcAft>
              <a:buClr>
                <a:schemeClr val="dk1"/>
              </a:buClr>
              <a:buSzPts val="3200"/>
              <a:buNone/>
            </a:pPr>
            <a:endParaRPr dirty="0">
              <a:latin typeface="Avenir"/>
              <a:ea typeface="Avenir"/>
              <a:cs typeface="Avenir"/>
              <a:sym typeface="Avenir"/>
            </a:endParaRPr>
          </a:p>
          <a:p>
            <a:pPr marL="274320" lvl="1" indent="0" algn="ctr" rtl="0">
              <a:spcBef>
                <a:spcPts val="600"/>
              </a:spcBef>
              <a:spcAft>
                <a:spcPts val="0"/>
              </a:spcAft>
              <a:buClr>
                <a:srgbClr val="538CD5"/>
              </a:buClr>
              <a:buSzPts val="3000"/>
              <a:buNone/>
            </a:pPr>
            <a:r>
              <a:rPr lang="en-US" sz="3000" dirty="0">
                <a:solidFill>
                  <a:srgbClr val="538CD5"/>
                </a:solidFill>
                <a:latin typeface="Avenir"/>
                <a:ea typeface="Avenir"/>
                <a:cs typeface="Avenir"/>
                <a:sym typeface="Avenir"/>
              </a:rPr>
              <a:t>1, 10, 10, 10, 10, 10</a:t>
            </a:r>
            <a:endParaRPr dirty="0"/>
          </a:p>
          <a:p>
            <a:pPr marL="731520" lvl="1" indent="-266700" algn="ctr" rtl="0">
              <a:spcBef>
                <a:spcPts val="600"/>
              </a:spcBef>
              <a:spcAft>
                <a:spcPts val="0"/>
              </a:spcAft>
              <a:buClr>
                <a:schemeClr val="dk1"/>
              </a:buClr>
              <a:buSzPts val="3000"/>
              <a:buNone/>
            </a:pPr>
            <a:endParaRPr sz="3000" dirty="0">
              <a:solidFill>
                <a:srgbClr val="538CD5"/>
              </a:solidFill>
              <a:latin typeface="Avenir"/>
              <a:ea typeface="Avenir"/>
              <a:cs typeface="Avenir"/>
              <a:sym typeface="Avenir"/>
            </a:endParaRPr>
          </a:p>
          <a:p>
            <a:pPr marL="274320" lvl="1" indent="0" algn="ctr" rtl="0">
              <a:spcBef>
                <a:spcPts val="600"/>
              </a:spcBef>
              <a:spcAft>
                <a:spcPts val="0"/>
              </a:spcAft>
              <a:buClr>
                <a:srgbClr val="538CD5"/>
              </a:buClr>
              <a:buSzPts val="3000"/>
              <a:buNone/>
            </a:pPr>
            <a:r>
              <a:rPr lang="en-US" sz="3000" dirty="0">
                <a:solidFill>
                  <a:srgbClr val="538CD5"/>
                </a:solidFill>
                <a:latin typeface="Avenir"/>
                <a:ea typeface="Avenir"/>
                <a:cs typeface="Avenir"/>
                <a:sym typeface="Avenir"/>
              </a:rPr>
              <a:t>1, 2, 3, 4, 5, 6</a:t>
            </a:r>
            <a:endParaRPr dirty="0"/>
          </a:p>
        </p:txBody>
      </p:sp>
      <p:sp>
        <p:nvSpPr>
          <p:cNvPr id="462" name="Google Shape;462;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Problems with the range</a:t>
            </a:r>
            <a:endParaRPr/>
          </a:p>
        </p:txBody>
      </p:sp>
    </p:spTree>
    <p:extLst>
      <p:ext uri="{BB962C8B-B14F-4D97-AF65-F5344CB8AC3E}">
        <p14:creationId xmlns:p14="http://schemas.microsoft.com/office/powerpoint/2010/main" val="320996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a:extLst>
              <a:ext uri="{FF2B5EF4-FFF2-40B4-BE49-F238E27FC236}">
                <a16:creationId xmlns:a16="http://schemas.microsoft.com/office/drawing/2014/main" id="{9038CD02-7B39-423A-844C-08D82136A860}"/>
              </a:ext>
            </a:extLst>
          </p:cNvPr>
          <p:cNvSpPr>
            <a:spLocks noGrp="1"/>
          </p:cNvSpPr>
          <p:nvPr>
            <p:ph type="title"/>
          </p:nvPr>
        </p:nvSpPr>
        <p:spPr/>
        <p:txBody>
          <a:bodyPr/>
          <a:lstStyle/>
          <a:p>
            <a:r>
              <a:rPr lang="en-US" dirty="0"/>
              <a:t>Two Types of Statistics</a:t>
            </a:r>
          </a:p>
        </p:txBody>
      </p:sp>
      <p:sp>
        <p:nvSpPr>
          <p:cNvPr id="110" name="Google Shape;110;p4"/>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3200"/>
              <a:buNone/>
            </a:pPr>
            <a:r>
              <a:rPr lang="en-US" dirty="0">
                <a:latin typeface="Avenir"/>
                <a:ea typeface="Avenir"/>
                <a:cs typeface="Avenir"/>
                <a:sym typeface="Avenir"/>
              </a:rPr>
              <a:t>Descriptive statistics: </a:t>
            </a:r>
            <a:endParaRPr dirty="0"/>
          </a:p>
          <a:p>
            <a:pPr marL="0" lvl="0" indent="0" algn="l" rtl="0">
              <a:spcBef>
                <a:spcPts val="640"/>
              </a:spcBef>
              <a:spcAft>
                <a:spcPts val="0"/>
              </a:spcAft>
              <a:buClr>
                <a:schemeClr val="dk1"/>
              </a:buClr>
              <a:buSzPts val="3200"/>
              <a:buNone/>
            </a:pPr>
            <a:r>
              <a:rPr lang="en-US" dirty="0">
                <a:latin typeface="Avenir"/>
                <a:ea typeface="Avenir"/>
                <a:cs typeface="Avenir"/>
                <a:sym typeface="Avenir"/>
              </a:rPr>
              <a:t>Organize, summarize, and communicate a group of numerical observations</a:t>
            </a:r>
            <a:endParaRPr dirty="0"/>
          </a:p>
          <a:p>
            <a:pPr marL="0" lvl="0" indent="0" algn="l" rtl="0">
              <a:spcBef>
                <a:spcPts val="640"/>
              </a:spcBef>
              <a:spcAft>
                <a:spcPts val="0"/>
              </a:spcAft>
              <a:buClr>
                <a:schemeClr val="dk1"/>
              </a:buClr>
              <a:buSzPts val="3200"/>
              <a:buNone/>
            </a:pPr>
            <a:endParaRPr dirty="0">
              <a:latin typeface="Avenir"/>
              <a:ea typeface="Avenir"/>
              <a:cs typeface="Avenir"/>
              <a:sym typeface="Avenir"/>
            </a:endParaRPr>
          </a:p>
          <a:p>
            <a:pPr marL="0" lvl="0" indent="0" algn="l" rtl="0">
              <a:spcBef>
                <a:spcPts val="640"/>
              </a:spcBef>
              <a:spcAft>
                <a:spcPts val="0"/>
              </a:spcAft>
              <a:buClr>
                <a:schemeClr val="dk1"/>
              </a:buClr>
              <a:buSzPts val="3200"/>
              <a:buNone/>
            </a:pPr>
            <a:r>
              <a:rPr lang="en-US" dirty="0">
                <a:latin typeface="Avenir"/>
                <a:ea typeface="Avenir"/>
                <a:cs typeface="Avenir"/>
                <a:sym typeface="Avenir"/>
              </a:rPr>
              <a:t>Inferential statistics: </a:t>
            </a:r>
            <a:endParaRPr dirty="0"/>
          </a:p>
          <a:p>
            <a:pPr marL="0" lvl="0" indent="0" algn="l" rtl="0">
              <a:spcBef>
                <a:spcPts val="640"/>
              </a:spcBef>
              <a:spcAft>
                <a:spcPts val="0"/>
              </a:spcAft>
              <a:buClr>
                <a:schemeClr val="dk1"/>
              </a:buClr>
              <a:buSzPts val="3200"/>
              <a:buNone/>
            </a:pPr>
            <a:r>
              <a:rPr lang="en-US" dirty="0">
                <a:latin typeface="Avenir"/>
                <a:ea typeface="Avenir"/>
                <a:cs typeface="Avenir"/>
                <a:sym typeface="Avenir"/>
              </a:rPr>
              <a:t>Use sample data to make inferences about the properties of the larger population or draw principled conclusions about the differences observed in descriptive data</a:t>
            </a:r>
            <a:endParaRPr dirty="0"/>
          </a:p>
        </p:txBody>
      </p:sp>
      <p:sp>
        <p:nvSpPr>
          <p:cNvPr id="3" name="Oval 2"/>
          <p:cNvSpPr/>
          <p:nvPr/>
        </p:nvSpPr>
        <p:spPr>
          <a:xfrm>
            <a:off x="44970" y="1056807"/>
            <a:ext cx="8641830" cy="2488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0" name="Google Shape;470;p33"/>
          <p:cNvSpPr/>
          <p:nvPr/>
        </p:nvSpPr>
        <p:spPr>
          <a:xfrm>
            <a:off x="589975" y="1741406"/>
            <a:ext cx="7914009" cy="470898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000"/>
              <a:buFont typeface="Calibri"/>
              <a:buAutoNum type="arabicPeriod"/>
            </a:pPr>
            <a:r>
              <a:rPr lang="en-US" sz="3000" dirty="0">
                <a:solidFill>
                  <a:schemeClr val="dk1"/>
                </a:solidFill>
                <a:latin typeface="Avenir"/>
                <a:ea typeface="Avenir"/>
                <a:cs typeface="Avenir"/>
                <a:sym typeface="Avenir"/>
              </a:rPr>
              <a:t> Range: Difference between highest and 	lowest scores</a:t>
            </a:r>
            <a:endParaRPr dirty="0"/>
          </a:p>
          <a:p>
            <a:pPr marL="342900" marR="0" lvl="0" indent="-342900" algn="l" rtl="0">
              <a:spcBef>
                <a:spcPts val="3600"/>
              </a:spcBef>
              <a:spcAft>
                <a:spcPts val="0"/>
              </a:spcAft>
              <a:buClr>
                <a:schemeClr val="dk1"/>
              </a:buClr>
              <a:buSzPts val="3000"/>
              <a:buFont typeface="Calibri"/>
              <a:buAutoNum type="arabicPeriod"/>
            </a:pPr>
            <a:r>
              <a:rPr lang="en-US" sz="3000" dirty="0">
                <a:solidFill>
                  <a:schemeClr val="dk1"/>
                </a:solidFill>
                <a:latin typeface="Avenir"/>
                <a:ea typeface="Avenir"/>
                <a:cs typeface="Avenir"/>
                <a:sym typeface="Avenir"/>
              </a:rPr>
              <a:t> Variance (s</a:t>
            </a:r>
            <a:r>
              <a:rPr lang="en-US" sz="3000" baseline="30000" dirty="0">
                <a:solidFill>
                  <a:schemeClr val="dk1"/>
                </a:solidFill>
                <a:latin typeface="Avenir"/>
                <a:ea typeface="Avenir"/>
                <a:cs typeface="Avenir"/>
                <a:sym typeface="Avenir"/>
              </a:rPr>
              <a:t>2</a:t>
            </a:r>
            <a:r>
              <a:rPr lang="en-US" sz="3000" dirty="0">
                <a:solidFill>
                  <a:schemeClr val="dk1"/>
                </a:solidFill>
                <a:latin typeface="Avenir"/>
                <a:ea typeface="Avenir"/>
                <a:cs typeface="Avenir"/>
                <a:sym typeface="Avenir"/>
              </a:rPr>
              <a:t> or </a:t>
            </a:r>
            <a:r>
              <a:rPr lang="en-US" sz="3000" b="1" dirty="0">
                <a:solidFill>
                  <a:schemeClr val="dk1"/>
                </a:solidFill>
                <a:latin typeface="Calibri"/>
                <a:ea typeface="Calibri"/>
                <a:cs typeface="Calibri"/>
                <a:sym typeface="Calibri"/>
              </a:rPr>
              <a:t>σ</a:t>
            </a:r>
            <a:r>
              <a:rPr lang="en-US" sz="3000" baseline="30000" dirty="0">
                <a:solidFill>
                  <a:schemeClr val="dk1"/>
                </a:solidFill>
                <a:latin typeface="Avenir"/>
                <a:ea typeface="Avenir"/>
                <a:cs typeface="Avenir"/>
                <a:sym typeface="Avenir"/>
              </a:rPr>
              <a:t>2</a:t>
            </a:r>
            <a:r>
              <a:rPr lang="en-US" sz="3000" dirty="0">
                <a:solidFill>
                  <a:schemeClr val="dk1"/>
                </a:solidFill>
                <a:latin typeface="Avenir"/>
                <a:ea typeface="Avenir"/>
                <a:cs typeface="Avenir"/>
                <a:sym typeface="Avenir"/>
              </a:rPr>
              <a:t>): The average of squared deviations from the mean</a:t>
            </a:r>
            <a:endParaRPr dirty="0"/>
          </a:p>
          <a:p>
            <a:pPr marL="342900" marR="0" lvl="0" indent="-342900" algn="l" rtl="0">
              <a:spcBef>
                <a:spcPts val="3600"/>
              </a:spcBef>
              <a:spcAft>
                <a:spcPts val="0"/>
              </a:spcAft>
              <a:buClr>
                <a:schemeClr val="dk1"/>
              </a:buClr>
              <a:buSzPts val="3000"/>
              <a:buFont typeface="Calibri"/>
              <a:buAutoNum type="arabicPeriod"/>
            </a:pPr>
            <a:r>
              <a:rPr lang="en-US" sz="3000" dirty="0">
                <a:solidFill>
                  <a:schemeClr val="dk1"/>
                </a:solidFill>
                <a:latin typeface="Avenir"/>
                <a:ea typeface="Avenir"/>
                <a:cs typeface="Avenir"/>
                <a:sym typeface="Avenir"/>
              </a:rPr>
              <a:t> Standard Deviation (s or </a:t>
            </a:r>
            <a:r>
              <a:rPr lang="en-US" sz="3000" b="1" dirty="0">
                <a:solidFill>
                  <a:schemeClr val="dk1"/>
                </a:solidFill>
                <a:latin typeface="Calibri"/>
                <a:ea typeface="Calibri"/>
                <a:cs typeface="Calibri"/>
                <a:sym typeface="Calibri"/>
              </a:rPr>
              <a:t>σ </a:t>
            </a:r>
            <a:r>
              <a:rPr lang="en-US" sz="3000" dirty="0">
                <a:solidFill>
                  <a:schemeClr val="dk1"/>
                </a:solidFill>
                <a:latin typeface="Avenir"/>
                <a:ea typeface="Avenir"/>
                <a:cs typeface="Avenir"/>
                <a:sym typeface="Avenir"/>
              </a:rPr>
              <a:t>or </a:t>
            </a:r>
            <a:r>
              <a:rPr lang="en-US" sz="3000" i="1" dirty="0">
                <a:solidFill>
                  <a:schemeClr val="dk1"/>
                </a:solidFill>
                <a:latin typeface="Avenir"/>
                <a:ea typeface="Avenir"/>
                <a:cs typeface="Avenir"/>
                <a:sym typeface="Avenir"/>
              </a:rPr>
              <a:t>SD </a:t>
            </a:r>
            <a:r>
              <a:rPr lang="en-US" sz="3000" dirty="0">
                <a:solidFill>
                  <a:schemeClr val="dk1"/>
                </a:solidFill>
                <a:latin typeface="Avenir"/>
                <a:ea typeface="Avenir"/>
                <a:cs typeface="Avenir"/>
                <a:sym typeface="Avenir"/>
              </a:rPr>
              <a:t>):     		 The typical amount that each score varies  	(deviates) from the mean; the square root 	of the variance</a:t>
            </a:r>
            <a:endParaRPr dirty="0"/>
          </a:p>
        </p:txBody>
      </p:sp>
      <p:sp>
        <p:nvSpPr>
          <p:cNvPr id="469" name="Google Shape;469;p33"/>
          <p:cNvSpPr txBox="1">
            <a:spLocks noGrp="1"/>
          </p:cNvSpPr>
          <p:nvPr>
            <p:ph type="title"/>
          </p:nvPr>
        </p:nvSpPr>
        <p:spPr>
          <a:xfrm>
            <a:off x="457200" y="152400"/>
            <a:ext cx="8153400" cy="1371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Measures of Variability</a:t>
            </a:r>
            <a:endParaRPr/>
          </a:p>
        </p:txBody>
      </p:sp>
    </p:spTree>
    <p:extLst>
      <p:ext uri="{BB962C8B-B14F-4D97-AF65-F5344CB8AC3E}">
        <p14:creationId xmlns:p14="http://schemas.microsoft.com/office/powerpoint/2010/main" val="2611781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aphicFrame>
        <p:nvGraphicFramePr>
          <p:cNvPr id="491" name="Google Shape;491;p35"/>
          <p:cNvGraphicFramePr/>
          <p:nvPr>
            <p:extLst/>
          </p:nvPr>
        </p:nvGraphicFramePr>
        <p:xfrm>
          <a:off x="955783" y="1631095"/>
          <a:ext cx="2062839" cy="3731260"/>
        </p:xfrm>
        <a:graphic>
          <a:graphicData uri="http://schemas.openxmlformats.org/drawingml/2006/table">
            <a:tbl>
              <a:tblPr>
                <a:noFill/>
                <a:tableStyleId>{160D9BF3-F640-49CE-B713-32094243918B}</a:tableStyleId>
              </a:tblPr>
              <a:tblGrid>
                <a:gridCol w="1104371">
                  <a:extLst>
                    <a:ext uri="{9D8B030D-6E8A-4147-A177-3AD203B41FA5}">
                      <a16:colId xmlns:a16="http://schemas.microsoft.com/office/drawing/2014/main" val="20000"/>
                    </a:ext>
                  </a:extLst>
                </a:gridCol>
                <a:gridCol w="958468">
                  <a:extLst>
                    <a:ext uri="{9D8B030D-6E8A-4147-A177-3AD203B41FA5}">
                      <a16:colId xmlns:a16="http://schemas.microsoft.com/office/drawing/2014/main" val="20001"/>
                    </a:ext>
                  </a:extLst>
                </a:gridCol>
              </a:tblGrid>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sym typeface="Avenir"/>
                        </a:rPr>
                        <a:t>x</a:t>
                      </a:r>
                      <a:endParaRPr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x</a:t>
                      </a:r>
                      <a:r>
                        <a:rPr lang="en-US" sz="1800" b="0" i="0" u="none" strike="noStrike" dirty="0">
                          <a:solidFill>
                            <a:srgbClr val="000000"/>
                          </a:solidFill>
                          <a:latin typeface="+mj-lt"/>
                          <a:ea typeface="Avenir"/>
                          <a:cs typeface="Avenir"/>
                          <a:sym typeface="Avenir"/>
                        </a:rPr>
                        <a:t> - </a:t>
                      </a:r>
                      <a:r>
                        <a:rPr lang="en-US" sz="1800" b="0" i="1" u="none" strike="noStrike" dirty="0">
                          <a:solidFill>
                            <a:srgbClr val="000000"/>
                          </a:solidFill>
                          <a:latin typeface="+mj-lt"/>
                          <a:ea typeface="Avenir"/>
                          <a:cs typeface="Avenir"/>
                          <a:sym typeface="Avenir"/>
                        </a:rPr>
                        <a:t>M</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6</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9300">
                <a:tc>
                  <a:txBody>
                    <a:bodyPr/>
                    <a:lstStyle/>
                    <a:p>
                      <a:pPr marL="0" marR="0" lvl="0" indent="0" algn="ctr" rtl="0">
                        <a:spcBef>
                          <a:spcPts val="0"/>
                        </a:spcBef>
                        <a:spcAft>
                          <a:spcPts val="0"/>
                        </a:spcAft>
                        <a:buNone/>
                      </a:pPr>
                      <a:r>
                        <a:rPr lang="en-US" sz="1800" i="0" dirty="0">
                          <a:latin typeface="+mj-lt"/>
                        </a:rPr>
                        <a:t>8</a:t>
                      </a:r>
                      <a:endParaRPr sz="1800" i="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0</a:t>
                      </a:r>
                      <a:endParaRPr sz="1800" b="0" i="0"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3150662903"/>
                  </a:ext>
                </a:extLst>
              </a:tr>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M = 8</a:t>
                      </a:r>
                      <a:endParaRPr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endParaRPr sz="1800" b="0" i="0"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490" name="Google Shape;490;p35"/>
          <p:cNvSpPr txBox="1">
            <a:spLocks noGrp="1"/>
          </p:cNvSpPr>
          <p:nvPr>
            <p:ph type="body" idx="1"/>
          </p:nvPr>
        </p:nvSpPr>
        <p:spPr>
          <a:xfrm>
            <a:off x="3850681" y="1625589"/>
            <a:ext cx="5086683" cy="374227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600"/>
              <a:buNone/>
            </a:pPr>
            <a:r>
              <a:rPr lang="en-US" sz="2600" dirty="0">
                <a:latin typeface="Avenir"/>
                <a:ea typeface="Avenir"/>
                <a:cs typeface="Avenir"/>
                <a:sym typeface="Avenir"/>
              </a:rPr>
              <a:t>Calculating the variance:</a:t>
            </a:r>
            <a:endParaRPr dirty="0">
              <a:latin typeface="Avenir"/>
              <a:ea typeface="Avenir"/>
              <a:cs typeface="Avenir"/>
              <a:sym typeface="Avenir"/>
            </a:endParaRPr>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Find the mean</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Subtract the mean from every score</a:t>
            </a:r>
            <a:endParaRPr dirty="0"/>
          </a:p>
          <a:p>
            <a:pPr marL="0" lvl="0" indent="0" algn="l" rtl="0">
              <a:spcBef>
                <a:spcPts val="1600"/>
              </a:spcBef>
              <a:spcAft>
                <a:spcPts val="0"/>
              </a:spcAft>
              <a:buClr>
                <a:schemeClr val="dk1"/>
              </a:buClr>
              <a:buSzPts val="2000"/>
              <a:buNone/>
            </a:pPr>
            <a:r>
              <a:rPr lang="en-US" sz="2000" dirty="0">
                <a:solidFill>
                  <a:schemeClr val="bg1"/>
                </a:solidFill>
                <a:latin typeface="Avenir"/>
                <a:ea typeface="Avenir"/>
                <a:cs typeface="Avenir"/>
                <a:sym typeface="Avenir"/>
              </a:rPr>
              <a:t>1 (N-1)</a:t>
            </a:r>
            <a:endParaRPr dirty="0">
              <a:solidFill>
                <a:schemeClr val="bg1"/>
              </a:solidFill>
            </a:endParaRPr>
          </a:p>
        </p:txBody>
      </p:sp>
      <p:sp>
        <p:nvSpPr>
          <p:cNvPr id="489" name="Google Shape;489;p35"/>
          <p:cNvSpPr txBox="1">
            <a:spLocks noGrp="1"/>
          </p:cNvSpPr>
          <p:nvPr>
            <p:ph type="title"/>
          </p:nvPr>
        </p:nvSpPr>
        <p:spPr>
          <a:xfrm>
            <a:off x="457200" y="189973"/>
            <a:ext cx="8229600" cy="9784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The Variance (s</a:t>
            </a:r>
            <a:r>
              <a:rPr lang="en-US" baseline="30000">
                <a:latin typeface="Avenir"/>
                <a:ea typeface="Avenir"/>
                <a:cs typeface="Avenir"/>
                <a:sym typeface="Avenir"/>
              </a:rPr>
              <a:t>2</a:t>
            </a:r>
            <a:r>
              <a:rPr lang="en-US">
                <a:latin typeface="Avenir"/>
                <a:ea typeface="Avenir"/>
                <a:cs typeface="Avenir"/>
                <a:sym typeface="Avenir"/>
              </a:rPr>
              <a:t>)</a:t>
            </a:r>
            <a:endParaRPr/>
          </a:p>
        </p:txBody>
      </p:sp>
    </p:spTree>
    <p:extLst>
      <p:ext uri="{BB962C8B-B14F-4D97-AF65-F5344CB8AC3E}">
        <p14:creationId xmlns:p14="http://schemas.microsoft.com/office/powerpoint/2010/main" val="836005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36"/>
          <p:cNvSpPr txBox="1">
            <a:spLocks noGrp="1"/>
          </p:cNvSpPr>
          <p:nvPr>
            <p:ph type="body" idx="1"/>
          </p:nvPr>
        </p:nvSpPr>
        <p:spPr>
          <a:xfrm>
            <a:off x="3850681" y="1625589"/>
            <a:ext cx="5086683" cy="374227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600"/>
              <a:buNone/>
            </a:pPr>
            <a:r>
              <a:rPr lang="en-US" sz="2600" dirty="0">
                <a:latin typeface="Avenir"/>
                <a:ea typeface="Avenir"/>
                <a:cs typeface="Avenir"/>
                <a:sym typeface="Avenir"/>
              </a:rPr>
              <a:t>Calculating the variance:</a:t>
            </a:r>
            <a:endParaRPr dirty="0">
              <a:latin typeface="Avenir"/>
              <a:ea typeface="Avenir"/>
              <a:cs typeface="Avenir"/>
              <a:sym typeface="Avenir"/>
            </a:endParaRPr>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Find the mean</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Subtract the mean from every score</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Square every deviation from the mean</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Sum all of the squared deviations (SS)</a:t>
            </a:r>
            <a:endParaRPr dirty="0"/>
          </a:p>
          <a:p>
            <a:pPr marL="0" lvl="0" indent="0" algn="l" rtl="0">
              <a:spcBef>
                <a:spcPts val="1600"/>
              </a:spcBef>
              <a:spcAft>
                <a:spcPts val="0"/>
              </a:spcAft>
              <a:buClr>
                <a:schemeClr val="dk1"/>
              </a:buClr>
              <a:buSzPts val="2000"/>
              <a:buNone/>
            </a:pPr>
            <a:endParaRPr dirty="0"/>
          </a:p>
        </p:txBody>
      </p:sp>
      <p:sp>
        <p:nvSpPr>
          <p:cNvPr id="502" name="Google Shape;502;p36"/>
          <p:cNvSpPr txBox="1">
            <a:spLocks noGrp="1"/>
          </p:cNvSpPr>
          <p:nvPr>
            <p:ph type="title"/>
          </p:nvPr>
        </p:nvSpPr>
        <p:spPr>
          <a:xfrm>
            <a:off x="457200" y="189973"/>
            <a:ext cx="8229600" cy="9784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The Variance (s</a:t>
            </a:r>
            <a:r>
              <a:rPr lang="en-US" baseline="30000">
                <a:latin typeface="Avenir"/>
                <a:ea typeface="Avenir"/>
                <a:cs typeface="Avenir"/>
                <a:sym typeface="Avenir"/>
              </a:rPr>
              <a:t>2</a:t>
            </a:r>
            <a:r>
              <a:rPr lang="en-US">
                <a:latin typeface="Avenir"/>
                <a:ea typeface="Avenir"/>
                <a:cs typeface="Avenir"/>
                <a:sym typeface="Avenir"/>
              </a:rPr>
              <a:t>)</a:t>
            </a:r>
            <a:endParaRPr/>
          </a:p>
        </p:txBody>
      </p:sp>
      <p:graphicFrame>
        <p:nvGraphicFramePr>
          <p:cNvPr id="2" name="Google Shape;491;p35">
            <a:extLst>
              <a:ext uri="{FF2B5EF4-FFF2-40B4-BE49-F238E27FC236}">
                <a16:creationId xmlns:a16="http://schemas.microsoft.com/office/drawing/2014/main" id="{D47F0924-5A0B-43DA-87FC-9E93548C9BA0}"/>
              </a:ext>
            </a:extLst>
          </p:cNvPr>
          <p:cNvGraphicFramePr/>
          <p:nvPr>
            <p:extLst/>
          </p:nvPr>
        </p:nvGraphicFramePr>
        <p:xfrm>
          <a:off x="570379" y="1625589"/>
          <a:ext cx="2745697" cy="3731260"/>
        </p:xfrm>
        <a:graphic>
          <a:graphicData uri="http://schemas.openxmlformats.org/drawingml/2006/table">
            <a:tbl>
              <a:tblPr>
                <a:noFill/>
                <a:tableStyleId>{160D9BF3-F640-49CE-B713-32094243918B}</a:tableStyleId>
              </a:tblPr>
              <a:tblGrid>
                <a:gridCol w="1003629">
                  <a:extLst>
                    <a:ext uri="{9D8B030D-6E8A-4147-A177-3AD203B41FA5}">
                      <a16:colId xmlns:a16="http://schemas.microsoft.com/office/drawing/2014/main" val="20000"/>
                    </a:ext>
                  </a:extLst>
                </a:gridCol>
                <a:gridCol w="871034">
                  <a:extLst>
                    <a:ext uri="{9D8B030D-6E8A-4147-A177-3AD203B41FA5}">
                      <a16:colId xmlns:a16="http://schemas.microsoft.com/office/drawing/2014/main" val="20001"/>
                    </a:ext>
                  </a:extLst>
                </a:gridCol>
                <a:gridCol w="871034">
                  <a:extLst>
                    <a:ext uri="{9D8B030D-6E8A-4147-A177-3AD203B41FA5}">
                      <a16:colId xmlns:a16="http://schemas.microsoft.com/office/drawing/2014/main" val="3919093719"/>
                    </a:ext>
                  </a:extLst>
                </a:gridCol>
              </a:tblGrid>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sym typeface="Avenir"/>
                        </a:rPr>
                        <a:t>x</a:t>
                      </a:r>
                      <a:endParaRPr sz="1800"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x</a:t>
                      </a:r>
                      <a:r>
                        <a:rPr lang="en-US" sz="1800" b="0" i="0" u="none" strike="noStrike" dirty="0">
                          <a:solidFill>
                            <a:srgbClr val="000000"/>
                          </a:solidFill>
                          <a:latin typeface="+mj-lt"/>
                          <a:ea typeface="Avenir"/>
                          <a:cs typeface="Avenir"/>
                          <a:sym typeface="Avenir"/>
                        </a:rPr>
                        <a:t> - </a:t>
                      </a:r>
                      <a:r>
                        <a:rPr lang="en-US" sz="1800" b="0" i="1" u="none" strike="noStrike" dirty="0">
                          <a:solidFill>
                            <a:srgbClr val="000000"/>
                          </a:solidFill>
                          <a:latin typeface="+mj-lt"/>
                          <a:ea typeface="Avenir"/>
                          <a:cs typeface="Avenir"/>
                          <a:sym typeface="Avenir"/>
                        </a:rPr>
                        <a:t>M</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dirty="0">
                          <a:solidFill>
                            <a:srgbClr val="000000"/>
                          </a:solidFill>
                          <a:latin typeface="+mj-lt"/>
                          <a:ea typeface="Avenir"/>
                          <a:cs typeface="Avenir"/>
                          <a:sym typeface="Avenir"/>
                        </a:rPr>
                        <a:t>(x-</a:t>
                      </a:r>
                      <a:r>
                        <a:rPr lang="en-US" sz="1800" b="0" i="1" u="none" strike="noStrike" dirty="0">
                          <a:solidFill>
                            <a:srgbClr val="000000"/>
                          </a:solidFill>
                          <a:latin typeface="+mj-lt"/>
                          <a:ea typeface="Avenir"/>
                          <a:cs typeface="Avenir"/>
                          <a:sym typeface="Avenir"/>
                        </a:rPr>
                        <a:t>M</a:t>
                      </a:r>
                      <a:r>
                        <a:rPr lang="en-US" sz="1800" b="0" i="0" u="none" strike="noStrike" dirty="0">
                          <a:solidFill>
                            <a:srgbClr val="000000"/>
                          </a:solidFill>
                          <a:latin typeface="+mj-lt"/>
                          <a:ea typeface="Avenir"/>
                          <a:cs typeface="Avenir"/>
                          <a:sym typeface="Avenir"/>
                        </a:rPr>
                        <a:t>)</a:t>
                      </a:r>
                      <a:r>
                        <a:rPr lang="en-US" sz="1800" b="0" i="0" u="none" strike="noStrike" baseline="30000" dirty="0">
                          <a:solidFill>
                            <a:srgbClr val="000000"/>
                          </a:solidFill>
                          <a:latin typeface="+mj-lt"/>
                          <a:ea typeface="Avenir"/>
                          <a:cs typeface="Avenir"/>
                          <a:sym typeface="Avenir"/>
                        </a:rPr>
                        <a:t>2</a:t>
                      </a:r>
                      <a:endParaRPr lang="en-US"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9300">
                <a:tc>
                  <a:txBody>
                    <a:bodyPr/>
                    <a:lstStyle/>
                    <a:p>
                      <a:pPr marL="0" marR="0" lvl="0" indent="0" algn="ctr" rtl="0">
                        <a:spcBef>
                          <a:spcPts val="0"/>
                        </a:spcBef>
                        <a:spcAft>
                          <a:spcPts val="0"/>
                        </a:spcAft>
                        <a:buNone/>
                      </a:pPr>
                      <a:r>
                        <a:rPr lang="en-US" sz="1800" dirty="0">
                          <a:latin typeface="+mj-lt"/>
                        </a:rPr>
                        <a:t>8</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0</a:t>
                      </a:r>
                      <a:endParaRPr sz="1800" dirty="0">
                        <a:latin typeface="+mj-lt"/>
                      </a:endParaRPr>
                    </a:p>
                  </a:txBody>
                  <a:tcPr marL="12700" marR="12700" marT="12700" marB="0" anchor="b">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0</a:t>
                      </a:r>
                      <a:endParaRPr sz="1800" dirty="0">
                        <a:latin typeface="+mj-lt"/>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2581770386"/>
                  </a:ext>
                </a:extLst>
              </a:tr>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M = 8</a:t>
                      </a:r>
                      <a:endParaRPr sz="1800"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endParaRPr sz="1800" b="0" i="0"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SS</a:t>
                      </a:r>
                      <a:r>
                        <a:rPr lang="en-US" sz="1800" b="0" i="0" u="none" strike="noStrike" dirty="0">
                          <a:solidFill>
                            <a:srgbClr val="000000"/>
                          </a:solidFill>
                          <a:latin typeface="+mj-lt"/>
                          <a:ea typeface="Avenir"/>
                          <a:cs typeface="Avenir"/>
                          <a:sym typeface="Avenir"/>
                        </a:rPr>
                        <a:t> = 40</a:t>
                      </a:r>
                      <a:endParaRPr sz="1800" b="0" i="1"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75000"/>
                      </a:schemeClr>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875012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37"/>
          <p:cNvSpPr txBox="1">
            <a:spLocks noGrp="1"/>
          </p:cNvSpPr>
          <p:nvPr>
            <p:ph type="body" idx="1"/>
          </p:nvPr>
        </p:nvSpPr>
        <p:spPr>
          <a:xfrm>
            <a:off x="3850681" y="1625589"/>
            <a:ext cx="5086683" cy="374227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600"/>
              <a:buNone/>
            </a:pPr>
            <a:r>
              <a:rPr lang="en-US" sz="2600" dirty="0">
                <a:latin typeface="Avenir"/>
                <a:ea typeface="Avenir"/>
                <a:cs typeface="Avenir"/>
                <a:sym typeface="Avenir"/>
              </a:rPr>
              <a:t>Calculating the variance:</a:t>
            </a:r>
            <a:endParaRPr dirty="0">
              <a:latin typeface="Avenir"/>
              <a:ea typeface="Avenir"/>
              <a:cs typeface="Avenir"/>
              <a:sym typeface="Avenir"/>
            </a:endParaRPr>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Find the mean</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Subtract the mean from every score</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Square every deviation from the mean</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Sum all of the squared deviations (SS)</a:t>
            </a:r>
            <a:endParaRPr dirty="0"/>
          </a:p>
          <a:p>
            <a:pPr marL="457200" lvl="0" indent="-457200" algn="l" rtl="0">
              <a:spcBef>
                <a:spcPts val="1600"/>
              </a:spcBef>
              <a:spcAft>
                <a:spcPts val="0"/>
              </a:spcAft>
              <a:buClr>
                <a:schemeClr val="dk1"/>
              </a:buClr>
              <a:buSzPts val="2000"/>
              <a:buAutoNum type="arabicPeriod"/>
            </a:pPr>
            <a:r>
              <a:rPr lang="en-US" sz="2000" dirty="0">
                <a:latin typeface="Avenir"/>
                <a:ea typeface="Avenir"/>
                <a:cs typeface="Avenir"/>
                <a:sym typeface="Avenir"/>
              </a:rPr>
              <a:t>For sample variance: Divide the sum of squares by the total number of observations in the sample (n) minus 1</a:t>
            </a:r>
            <a:endParaRPr dirty="0"/>
          </a:p>
        </p:txBody>
      </p:sp>
      <p:sp>
        <p:nvSpPr>
          <p:cNvPr id="514" name="Google Shape;514;p37"/>
          <p:cNvSpPr txBox="1">
            <a:spLocks noGrp="1"/>
          </p:cNvSpPr>
          <p:nvPr>
            <p:ph type="title"/>
          </p:nvPr>
        </p:nvSpPr>
        <p:spPr>
          <a:xfrm>
            <a:off x="457200" y="189973"/>
            <a:ext cx="8229600" cy="9784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dirty="0">
                <a:latin typeface="Avenir"/>
                <a:ea typeface="Avenir"/>
                <a:cs typeface="Avenir"/>
                <a:sym typeface="Avenir"/>
              </a:rPr>
              <a:t>Sample Variance (s</a:t>
            </a:r>
            <a:r>
              <a:rPr lang="en-US" baseline="30000" dirty="0">
                <a:latin typeface="Avenir"/>
                <a:ea typeface="Avenir"/>
                <a:cs typeface="Avenir"/>
                <a:sym typeface="Avenir"/>
              </a:rPr>
              <a:t>2 </a:t>
            </a:r>
            <a:r>
              <a:rPr lang="en-US" b="1" dirty="0">
                <a:latin typeface="Avenir"/>
                <a:ea typeface="Avenir"/>
                <a:cs typeface="Avenir"/>
                <a:sym typeface="Avenir"/>
              </a:rPr>
              <a:t>or</a:t>
            </a:r>
            <a:r>
              <a:rPr lang="en-US" baseline="30000" dirty="0">
                <a:latin typeface="Avenir"/>
                <a:ea typeface="Avenir"/>
                <a:cs typeface="Avenir"/>
                <a:sym typeface="Avenir"/>
              </a:rPr>
              <a:t> </a:t>
            </a:r>
            <a:r>
              <a:rPr lang="en-US" dirty="0">
                <a:latin typeface="Avenir"/>
                <a:ea typeface="Avenir"/>
                <a:cs typeface="Avenir"/>
                <a:sym typeface="Avenir"/>
              </a:rPr>
              <a:t>σ</a:t>
            </a:r>
            <a:r>
              <a:rPr lang="en-US" baseline="30000" dirty="0">
                <a:latin typeface="Avenir"/>
                <a:ea typeface="Avenir"/>
                <a:cs typeface="Avenir"/>
                <a:sym typeface="Avenir"/>
              </a:rPr>
              <a:t>2</a:t>
            </a:r>
            <a:r>
              <a:rPr lang="en-US" dirty="0">
                <a:latin typeface="Avenir"/>
                <a:ea typeface="Avenir"/>
                <a:cs typeface="Avenir"/>
                <a:sym typeface="Avenir"/>
              </a:rPr>
              <a:t>)</a:t>
            </a:r>
            <a:endParaRPr dirty="0"/>
          </a:p>
        </p:txBody>
      </p:sp>
      <p:graphicFrame>
        <p:nvGraphicFramePr>
          <p:cNvPr id="10" name="Google Shape;491;p35">
            <a:extLst>
              <a:ext uri="{FF2B5EF4-FFF2-40B4-BE49-F238E27FC236}">
                <a16:creationId xmlns:a16="http://schemas.microsoft.com/office/drawing/2014/main" id="{F45E84A0-9843-435B-9464-B3F618C4A03E}"/>
              </a:ext>
            </a:extLst>
          </p:cNvPr>
          <p:cNvGraphicFramePr/>
          <p:nvPr>
            <p:extLst/>
          </p:nvPr>
        </p:nvGraphicFramePr>
        <p:xfrm>
          <a:off x="570379" y="1625589"/>
          <a:ext cx="2745697" cy="3731260"/>
        </p:xfrm>
        <a:graphic>
          <a:graphicData uri="http://schemas.openxmlformats.org/drawingml/2006/table">
            <a:tbl>
              <a:tblPr>
                <a:noFill/>
                <a:tableStyleId>{160D9BF3-F640-49CE-B713-32094243918B}</a:tableStyleId>
              </a:tblPr>
              <a:tblGrid>
                <a:gridCol w="1003629">
                  <a:extLst>
                    <a:ext uri="{9D8B030D-6E8A-4147-A177-3AD203B41FA5}">
                      <a16:colId xmlns:a16="http://schemas.microsoft.com/office/drawing/2014/main" val="20000"/>
                    </a:ext>
                  </a:extLst>
                </a:gridCol>
                <a:gridCol w="871034">
                  <a:extLst>
                    <a:ext uri="{9D8B030D-6E8A-4147-A177-3AD203B41FA5}">
                      <a16:colId xmlns:a16="http://schemas.microsoft.com/office/drawing/2014/main" val="20001"/>
                    </a:ext>
                  </a:extLst>
                </a:gridCol>
                <a:gridCol w="871034">
                  <a:extLst>
                    <a:ext uri="{9D8B030D-6E8A-4147-A177-3AD203B41FA5}">
                      <a16:colId xmlns:a16="http://schemas.microsoft.com/office/drawing/2014/main" val="3919093719"/>
                    </a:ext>
                  </a:extLst>
                </a:gridCol>
              </a:tblGrid>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sym typeface="Avenir"/>
                        </a:rPr>
                        <a:t>x</a:t>
                      </a:r>
                      <a:endParaRPr sz="1800"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x</a:t>
                      </a:r>
                      <a:r>
                        <a:rPr lang="en-US" sz="1800" b="0" i="0" u="none" strike="noStrike" dirty="0">
                          <a:solidFill>
                            <a:srgbClr val="000000"/>
                          </a:solidFill>
                          <a:latin typeface="+mj-lt"/>
                          <a:ea typeface="Avenir"/>
                          <a:cs typeface="Avenir"/>
                          <a:sym typeface="Avenir"/>
                        </a:rPr>
                        <a:t> - </a:t>
                      </a:r>
                      <a:r>
                        <a:rPr lang="en-US" sz="1800" b="0" i="1" u="none" strike="noStrike" dirty="0">
                          <a:solidFill>
                            <a:srgbClr val="000000"/>
                          </a:solidFill>
                          <a:latin typeface="+mj-lt"/>
                          <a:ea typeface="Avenir"/>
                          <a:cs typeface="Avenir"/>
                          <a:sym typeface="Avenir"/>
                        </a:rPr>
                        <a:t>M</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dirty="0">
                          <a:solidFill>
                            <a:srgbClr val="000000"/>
                          </a:solidFill>
                          <a:latin typeface="+mj-lt"/>
                          <a:ea typeface="Avenir"/>
                          <a:cs typeface="Avenir"/>
                          <a:sym typeface="Avenir"/>
                        </a:rPr>
                        <a:t>(x-</a:t>
                      </a:r>
                      <a:r>
                        <a:rPr lang="en-US" sz="1800" b="0" i="1" u="none" strike="noStrike" dirty="0">
                          <a:solidFill>
                            <a:srgbClr val="000000"/>
                          </a:solidFill>
                          <a:latin typeface="+mj-lt"/>
                          <a:ea typeface="Avenir"/>
                          <a:cs typeface="Avenir"/>
                          <a:sym typeface="Avenir"/>
                        </a:rPr>
                        <a:t>M</a:t>
                      </a:r>
                      <a:r>
                        <a:rPr lang="en-US" sz="1800" b="0" i="0" u="none" strike="noStrike" dirty="0">
                          <a:solidFill>
                            <a:srgbClr val="000000"/>
                          </a:solidFill>
                          <a:latin typeface="+mj-lt"/>
                          <a:ea typeface="Avenir"/>
                          <a:cs typeface="Avenir"/>
                          <a:sym typeface="Avenir"/>
                        </a:rPr>
                        <a:t>)</a:t>
                      </a:r>
                      <a:r>
                        <a:rPr lang="en-US" sz="1800" b="0" i="0" u="none" strike="noStrike" baseline="30000" dirty="0">
                          <a:solidFill>
                            <a:srgbClr val="000000"/>
                          </a:solidFill>
                          <a:latin typeface="+mj-lt"/>
                          <a:ea typeface="Avenir"/>
                          <a:cs typeface="Avenir"/>
                          <a:sym typeface="Avenir"/>
                        </a:rPr>
                        <a:t>2</a:t>
                      </a:r>
                      <a:endParaRPr lang="en-US"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6</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9300">
                <a:tc>
                  <a:txBody>
                    <a:bodyPr/>
                    <a:lstStyle/>
                    <a:p>
                      <a:pPr marL="0" marR="0" lvl="0" indent="0" algn="ctr" rtl="0">
                        <a:spcBef>
                          <a:spcPts val="0"/>
                        </a:spcBef>
                        <a:spcAft>
                          <a:spcPts val="0"/>
                        </a:spcAft>
                        <a:buNone/>
                      </a:pPr>
                      <a:r>
                        <a:rPr lang="en-US" sz="1800" b="0" i="0" u="none" strike="noStrike" dirty="0">
                          <a:solidFill>
                            <a:srgbClr val="000000"/>
                          </a:solidFill>
                          <a:latin typeface="+mj-lt"/>
                          <a:ea typeface="Avenir"/>
                          <a:cs typeface="Avenir"/>
                          <a:sym typeface="Avenir"/>
                        </a:rPr>
                        <a:t>10</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0" u="none" strike="noStrike" dirty="0">
                          <a:solidFill>
                            <a:srgbClr val="000000"/>
                          </a:solidFill>
                          <a:latin typeface="+mj-lt"/>
                          <a:sym typeface="Avenir"/>
                        </a:rPr>
                        <a:t>2</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4</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9300">
                <a:tc>
                  <a:txBody>
                    <a:bodyPr/>
                    <a:lstStyle/>
                    <a:p>
                      <a:pPr marL="0" marR="0" lvl="0" indent="0" algn="ctr" rtl="0">
                        <a:spcBef>
                          <a:spcPts val="0"/>
                        </a:spcBef>
                        <a:spcAft>
                          <a:spcPts val="0"/>
                        </a:spcAft>
                        <a:buNone/>
                      </a:pPr>
                      <a:r>
                        <a:rPr lang="en-US" sz="1800" dirty="0">
                          <a:latin typeface="+mj-lt"/>
                        </a:rPr>
                        <a:t>8</a:t>
                      </a:r>
                      <a:endParaRPr sz="1800"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0</a:t>
                      </a:r>
                      <a:endParaRPr sz="1800" dirty="0">
                        <a:latin typeface="+mj-lt"/>
                      </a:endParaRPr>
                    </a:p>
                  </a:txBody>
                  <a:tcPr marL="12700" marR="12700" marT="12700" marB="0" anchor="b">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dirty="0">
                          <a:latin typeface="+mj-lt"/>
                        </a:rPr>
                        <a:t>0</a:t>
                      </a:r>
                      <a:endParaRPr sz="1800" dirty="0">
                        <a:latin typeface="+mj-lt"/>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2581770386"/>
                  </a:ext>
                </a:extLst>
              </a:tr>
              <a:tr h="259300">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M = 8</a:t>
                      </a:r>
                      <a:endParaRPr sz="1800" i="1" dirty="0">
                        <a:latin typeface="+mj-lt"/>
                      </a:endParaRPr>
                    </a:p>
                  </a:txBody>
                  <a:tcPr marL="12700" marR="12700" marT="12700" marB="0" anchor="b">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endParaRPr sz="1800" b="0" i="0"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i="1" u="none" strike="noStrike" dirty="0">
                          <a:solidFill>
                            <a:srgbClr val="000000"/>
                          </a:solidFill>
                          <a:latin typeface="+mj-lt"/>
                          <a:ea typeface="Avenir"/>
                          <a:cs typeface="Avenir"/>
                          <a:sym typeface="Avenir"/>
                        </a:rPr>
                        <a:t>SS</a:t>
                      </a:r>
                      <a:r>
                        <a:rPr lang="en-US" sz="1800" b="0" i="0" u="none" strike="noStrike" dirty="0">
                          <a:solidFill>
                            <a:srgbClr val="000000"/>
                          </a:solidFill>
                          <a:latin typeface="+mj-lt"/>
                          <a:ea typeface="Avenir"/>
                          <a:cs typeface="Avenir"/>
                          <a:sym typeface="Avenir"/>
                        </a:rPr>
                        <a:t> = 40</a:t>
                      </a:r>
                      <a:endParaRPr sz="1800" b="0" i="1" u="none" strike="noStrike" dirty="0">
                        <a:solidFill>
                          <a:srgbClr val="000000"/>
                        </a:solidFill>
                        <a:latin typeface="+mj-lt"/>
                        <a:ea typeface="Avenir"/>
                        <a:cs typeface="Avenir"/>
                        <a:sym typeface="Avenir"/>
                      </a:endParaRPr>
                    </a:p>
                  </a:txBody>
                  <a:tcPr marL="12700" marR="12700" marT="12700" marB="0" anchor="b">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75000"/>
                      </a:schemeClr>
                    </a:solidFill>
                  </a:tcPr>
                </a:tc>
                <a:extLst>
                  <a:ext uri="{0D108BD9-81ED-4DB2-BD59-A6C34878D82A}">
                    <a16:rowId xmlns:a16="http://schemas.microsoft.com/office/drawing/2014/main" val="10015"/>
                  </a:ext>
                </a:extLst>
              </a:tr>
            </a:tbl>
          </a:graphicData>
        </a:graphic>
      </p:graphicFrame>
      <p:pic>
        <p:nvPicPr>
          <p:cNvPr id="15" name="Picture 14" descr="Formula for s squared, meaning variance. &#10;Sum of squares divided by the total number of observations in the sample minus 1. To get the sum of squares you subtract each value from the mean, square those deviations and add them up.&#10;So you take the sum of squares, which is 40 and divide by 10. That gets you a variance of 4">
            <a:extLst>
              <a:ext uri="{FF2B5EF4-FFF2-40B4-BE49-F238E27FC236}">
                <a16:creationId xmlns:a16="http://schemas.microsoft.com/office/drawing/2014/main" id="{9A9BB323-65DA-4C62-A69C-D780085758D0}"/>
              </a:ext>
            </a:extLst>
          </p:cNvPr>
          <p:cNvPicPr>
            <a:picLocks noChangeAspect="1"/>
          </p:cNvPicPr>
          <p:nvPr/>
        </p:nvPicPr>
        <p:blipFill>
          <a:blip r:embed="rId3"/>
          <a:stretch>
            <a:fillRect/>
          </a:stretch>
        </p:blipFill>
        <p:spPr>
          <a:xfrm>
            <a:off x="3984309" y="5431698"/>
            <a:ext cx="4407588" cy="1107379"/>
          </a:xfrm>
          <a:prstGeom prst="rect">
            <a:avLst/>
          </a:prstGeom>
        </p:spPr>
      </p:pic>
    </p:spTree>
    <p:extLst>
      <p:ext uri="{BB962C8B-B14F-4D97-AF65-F5344CB8AC3E}">
        <p14:creationId xmlns:p14="http://schemas.microsoft.com/office/powerpoint/2010/main" val="3821857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8" name="Google Shape;528;p38"/>
          <p:cNvSpPr/>
          <p:nvPr/>
        </p:nvSpPr>
        <p:spPr>
          <a:xfrm>
            <a:off x="609599" y="4514458"/>
            <a:ext cx="778933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venir"/>
                <a:ea typeface="Avenir"/>
                <a:cs typeface="Avenir"/>
                <a:sym typeface="Avenir"/>
              </a:rPr>
              <a:t>Question</a:t>
            </a:r>
            <a:r>
              <a:rPr lang="en-US" sz="2400">
                <a:solidFill>
                  <a:schemeClr val="dk1"/>
                </a:solidFill>
                <a:latin typeface="Avenir"/>
                <a:ea typeface="Avenir"/>
                <a:cs typeface="Avenir"/>
                <a:sym typeface="Avenir"/>
              </a:rPr>
              <a:t>: Why compute the standard deviation? Why not just report the variance of a distribution?</a:t>
            </a:r>
            <a:endParaRPr/>
          </a:p>
          <a:p>
            <a:pPr marL="0" marR="0" lvl="0" indent="0" algn="l" rtl="0">
              <a:spcBef>
                <a:spcPts val="0"/>
              </a:spcBef>
              <a:spcAft>
                <a:spcPts val="0"/>
              </a:spcAft>
              <a:buNone/>
            </a:pPr>
            <a:endParaRPr sz="2400">
              <a:solidFill>
                <a:schemeClr val="dk1"/>
              </a:solidFill>
              <a:latin typeface="Avenir"/>
              <a:ea typeface="Avenir"/>
              <a:cs typeface="Avenir"/>
              <a:sym typeface="Avenir"/>
            </a:endParaRPr>
          </a:p>
          <a:p>
            <a:pPr marL="0" marR="0" lvl="0" indent="0" algn="l" rtl="0">
              <a:spcBef>
                <a:spcPts val="0"/>
              </a:spcBef>
              <a:spcAft>
                <a:spcPts val="0"/>
              </a:spcAft>
              <a:buNone/>
            </a:pPr>
            <a:r>
              <a:rPr lang="en-US" sz="2400" b="1">
                <a:solidFill>
                  <a:schemeClr val="dk1"/>
                </a:solidFill>
                <a:latin typeface="Avenir"/>
                <a:ea typeface="Avenir"/>
                <a:cs typeface="Avenir"/>
                <a:sym typeface="Avenir"/>
              </a:rPr>
              <a:t>Answer</a:t>
            </a:r>
            <a:r>
              <a:rPr lang="en-US" sz="2400">
                <a:solidFill>
                  <a:schemeClr val="dk1"/>
                </a:solidFill>
                <a:latin typeface="Avenir"/>
                <a:ea typeface="Avenir"/>
                <a:cs typeface="Avenir"/>
                <a:sym typeface="Avenir"/>
              </a:rPr>
              <a:t>: SD is expressed in the same units as the data</a:t>
            </a:r>
            <a:endParaRPr/>
          </a:p>
        </p:txBody>
      </p:sp>
      <p:sp>
        <p:nvSpPr>
          <p:cNvPr id="526" name="Google Shape;526;p38"/>
          <p:cNvSpPr txBox="1">
            <a:spLocks noGrp="1"/>
          </p:cNvSpPr>
          <p:nvPr>
            <p:ph type="body" idx="1"/>
          </p:nvPr>
        </p:nvSpPr>
        <p:spPr>
          <a:xfrm>
            <a:off x="507999" y="1837262"/>
            <a:ext cx="8229600" cy="38015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Avenir"/>
                <a:ea typeface="Avenir"/>
                <a:cs typeface="Avenir"/>
                <a:sym typeface="Avenir"/>
              </a:rPr>
              <a:t>The square root of the variance</a:t>
            </a:r>
            <a:endParaRPr dirty="0"/>
          </a:p>
          <a:p>
            <a:pPr marL="0" lvl="0" indent="0" algn="l" rtl="0">
              <a:spcBef>
                <a:spcPts val="64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endParaRPr dirty="0"/>
          </a:p>
        </p:txBody>
      </p:sp>
      <p:sp>
        <p:nvSpPr>
          <p:cNvPr id="525" name="Google Shape;525;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Avenir"/>
              <a:buNone/>
            </a:pPr>
            <a:r>
              <a:rPr lang="en-US" dirty="0">
                <a:latin typeface="Avenir"/>
                <a:ea typeface="Avenir"/>
                <a:cs typeface="Avenir"/>
                <a:sym typeface="Avenir"/>
              </a:rPr>
              <a:t>Sample Standard Deviation (s or σ)</a:t>
            </a:r>
            <a:endParaRPr dirty="0"/>
          </a:p>
        </p:txBody>
      </p:sp>
      <p:pic>
        <p:nvPicPr>
          <p:cNvPr id="13" name="Picture 12" descr="Formula for s which means standard deviation. It's the square root of the variance. So it's the square root of Sum of squares divided by one less than the number of observations. In this case, we take our variance from before, which was 4 and take the square root, getting a sample standard deviation of 2.">
            <a:extLst>
              <a:ext uri="{FF2B5EF4-FFF2-40B4-BE49-F238E27FC236}">
                <a16:creationId xmlns:a16="http://schemas.microsoft.com/office/drawing/2014/main" id="{D7A039DE-82EC-4CB3-8415-69285BB9B12F}"/>
              </a:ext>
            </a:extLst>
          </p:cNvPr>
          <p:cNvPicPr>
            <a:picLocks noChangeAspect="1"/>
          </p:cNvPicPr>
          <p:nvPr/>
        </p:nvPicPr>
        <p:blipFill>
          <a:blip r:embed="rId3"/>
          <a:stretch>
            <a:fillRect/>
          </a:stretch>
        </p:blipFill>
        <p:spPr>
          <a:xfrm>
            <a:off x="609599" y="2676464"/>
            <a:ext cx="8111698" cy="1392671"/>
          </a:xfrm>
          <a:prstGeom prst="rect">
            <a:avLst/>
          </a:prstGeom>
        </p:spPr>
      </p:pic>
    </p:spTree>
    <p:extLst>
      <p:ext uri="{BB962C8B-B14F-4D97-AF65-F5344CB8AC3E}">
        <p14:creationId xmlns:p14="http://schemas.microsoft.com/office/powerpoint/2010/main" val="81967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4" name="Group 3" descr="4 normal distribution images. Three have a line from the tops of the bars to show the &quot;normal curve&quot;">
            <a:extLst>
              <a:ext uri="{FF2B5EF4-FFF2-40B4-BE49-F238E27FC236}">
                <a16:creationId xmlns:a16="http://schemas.microsoft.com/office/drawing/2014/main" id="{D2BA52A4-70B2-430F-A3BF-055F59E4E0EA}"/>
              </a:ext>
            </a:extLst>
          </p:cNvPr>
          <p:cNvGrpSpPr/>
          <p:nvPr/>
        </p:nvGrpSpPr>
        <p:grpSpPr>
          <a:xfrm>
            <a:off x="454801" y="1304906"/>
            <a:ext cx="8481443" cy="5349894"/>
            <a:chOff x="454801" y="1304906"/>
            <a:chExt cx="8481443" cy="5349894"/>
          </a:xfrm>
        </p:grpSpPr>
        <p:grpSp>
          <p:nvGrpSpPr>
            <p:cNvPr id="3" name="Group 2">
              <a:extLst>
                <a:ext uri="{FF2B5EF4-FFF2-40B4-BE49-F238E27FC236}">
                  <a16:creationId xmlns:a16="http://schemas.microsoft.com/office/drawing/2014/main" id="{5917E65E-CD45-43D0-B590-CFE10039C345}"/>
                </a:ext>
              </a:extLst>
            </p:cNvPr>
            <p:cNvGrpSpPr/>
            <p:nvPr/>
          </p:nvGrpSpPr>
          <p:grpSpPr>
            <a:xfrm>
              <a:off x="454801" y="1492148"/>
              <a:ext cx="8481443" cy="5162652"/>
              <a:chOff x="454801" y="1492148"/>
              <a:chExt cx="8481443" cy="5162652"/>
            </a:xfrm>
          </p:grpSpPr>
          <p:pic>
            <p:nvPicPr>
              <p:cNvPr id="536" name="Google Shape;536;p39" descr="4 normal distribution images. Three have a line from the tops of the bars to show the &quot;normal curve&quot;"/>
              <p:cNvPicPr preferRelativeResize="0"/>
              <p:nvPr/>
            </p:nvPicPr>
            <p:blipFill rotWithShape="1">
              <a:blip r:embed="rId3">
                <a:alphaModFix/>
              </a:blip>
              <a:srcRect/>
              <a:stretch/>
            </p:blipFill>
            <p:spPr>
              <a:xfrm>
                <a:off x="4961464" y="3908177"/>
                <a:ext cx="3445934" cy="2746623"/>
              </a:xfrm>
              <a:prstGeom prst="rect">
                <a:avLst/>
              </a:prstGeom>
              <a:noFill/>
              <a:ln>
                <a:noFill/>
              </a:ln>
            </p:spPr>
          </p:pic>
          <p:grpSp>
            <p:nvGrpSpPr>
              <p:cNvPr id="2" name="Group 1">
                <a:extLst>
                  <a:ext uri="{FF2B5EF4-FFF2-40B4-BE49-F238E27FC236}">
                    <a16:creationId xmlns:a16="http://schemas.microsoft.com/office/drawing/2014/main" id="{5199F265-88B6-412D-AF8B-56A2728FEE4B}"/>
                  </a:ext>
                </a:extLst>
              </p:cNvPr>
              <p:cNvGrpSpPr/>
              <p:nvPr/>
            </p:nvGrpSpPr>
            <p:grpSpPr>
              <a:xfrm>
                <a:off x="454801" y="1492148"/>
                <a:ext cx="8481443" cy="4822069"/>
                <a:chOff x="454801" y="1492148"/>
                <a:chExt cx="8481443" cy="4822069"/>
              </a:xfrm>
            </p:grpSpPr>
            <p:grpSp>
              <p:nvGrpSpPr>
                <p:cNvPr id="537" name="Google Shape;537;p39" descr="4 normal distribution images. Three have a line from the tops of the bars to show the &quot;normal curve&quot;"/>
                <p:cNvGrpSpPr/>
                <p:nvPr/>
              </p:nvGrpSpPr>
              <p:grpSpPr>
                <a:xfrm>
                  <a:off x="454801" y="2962900"/>
                  <a:ext cx="4262333" cy="3351317"/>
                  <a:chOff x="203200" y="3252682"/>
                  <a:chExt cx="4262333" cy="3351317"/>
                </a:xfrm>
              </p:grpSpPr>
              <p:pic>
                <p:nvPicPr>
                  <p:cNvPr id="539" name="Google Shape;539;p39" descr="1.png"/>
                  <p:cNvPicPr preferRelativeResize="0"/>
                  <p:nvPr/>
                </p:nvPicPr>
                <p:blipFill rotWithShape="1">
                  <a:blip r:embed="rId4">
                    <a:alphaModFix/>
                  </a:blip>
                  <a:srcRect/>
                  <a:stretch/>
                </p:blipFill>
                <p:spPr>
                  <a:xfrm>
                    <a:off x="203200" y="3649131"/>
                    <a:ext cx="4262333" cy="2954868"/>
                  </a:xfrm>
                  <a:prstGeom prst="rect">
                    <a:avLst/>
                  </a:prstGeom>
                  <a:noFill/>
                  <a:ln>
                    <a:noFill/>
                  </a:ln>
                </p:spPr>
              </p:pic>
              <p:sp>
                <p:nvSpPr>
                  <p:cNvPr id="541" name="Google Shape;541;p39"/>
                  <p:cNvSpPr/>
                  <p:nvPr/>
                </p:nvSpPr>
                <p:spPr>
                  <a:xfrm>
                    <a:off x="1623164" y="3252682"/>
                    <a:ext cx="1746569" cy="4240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42" name="Google Shape;542;p39" descr="4 normal distribution images. Three have a line from the tops of the bars to show the &quot;normal curve&quot;"/>
                <p:cNvPicPr preferRelativeResize="0"/>
                <p:nvPr/>
              </p:nvPicPr>
              <p:blipFill rotWithShape="1">
                <a:blip r:embed="rId5">
                  <a:alphaModFix/>
                </a:blip>
                <a:srcRect/>
                <a:stretch/>
              </p:blipFill>
              <p:spPr>
                <a:xfrm>
                  <a:off x="3302001" y="1492148"/>
                  <a:ext cx="5634243" cy="2310086"/>
                </a:xfrm>
                <a:prstGeom prst="rect">
                  <a:avLst/>
                </a:prstGeom>
                <a:noFill/>
                <a:ln>
                  <a:noFill/>
                </a:ln>
              </p:spPr>
            </p:pic>
          </p:grpSp>
        </p:grpSp>
        <p:pic>
          <p:nvPicPr>
            <p:cNvPr id="543" name="Google Shape;543;p39"/>
            <p:cNvPicPr preferRelativeResize="0"/>
            <p:nvPr/>
          </p:nvPicPr>
          <p:blipFill rotWithShape="1">
            <a:blip r:embed="rId6">
              <a:alphaModFix/>
            </a:blip>
            <a:srcRect/>
            <a:stretch/>
          </p:blipFill>
          <p:spPr>
            <a:xfrm>
              <a:off x="1523997" y="1304906"/>
              <a:ext cx="2761353" cy="1881630"/>
            </a:xfrm>
            <a:prstGeom prst="rect">
              <a:avLst/>
            </a:prstGeom>
            <a:noFill/>
            <a:ln>
              <a:noFill/>
            </a:ln>
          </p:spPr>
        </p:pic>
      </p:grpSp>
      <p:sp>
        <p:nvSpPr>
          <p:cNvPr id="534" name="Google Shape;534;p39"/>
          <p:cNvSpPr txBox="1">
            <a:spLocks noGrp="1"/>
          </p:cNvSpPr>
          <p:nvPr>
            <p:ph type="title"/>
          </p:nvPr>
        </p:nvSpPr>
        <p:spPr>
          <a:xfrm>
            <a:off x="457200" y="152400"/>
            <a:ext cx="8153400" cy="103293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dirty="0">
                <a:ea typeface="Avenir"/>
                <a:cs typeface="Avenir"/>
                <a:sym typeface="Avenir"/>
              </a:rPr>
              <a:t>Normal Distributions</a:t>
            </a:r>
            <a:endParaRPr dirty="0"/>
          </a:p>
        </p:txBody>
      </p:sp>
    </p:spTree>
    <p:extLst>
      <p:ext uri="{BB962C8B-B14F-4D97-AF65-F5344CB8AC3E}">
        <p14:creationId xmlns:p14="http://schemas.microsoft.com/office/powerpoint/2010/main" val="3058855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40" descr="Normal curve with 7 vertical lines designating different areas under the curve. First line is mu minus 3sd, second line is mu minus 2sd, third line is mu minus sd, fourth, middle line is mu, fifth line is mu plus sd, sixth line is mu plus 2sd, seventh line is mu plus 3sd. Additional info indicates that between the mu minus 1sd line and the mu plus 1sd line is 68.26% of the distribution. Between mu minus 2sd and mu plus 2sd lines is 94.46% of the distribution. Between mu minus 3sd and mu plus 3sd lines is 99.73% of the distribution"/>
          <p:cNvGrpSpPr/>
          <p:nvPr/>
        </p:nvGrpSpPr>
        <p:grpSpPr>
          <a:xfrm>
            <a:off x="2309357" y="1305508"/>
            <a:ext cx="6260913" cy="4875159"/>
            <a:chOff x="2817347" y="1102312"/>
            <a:chExt cx="6260913" cy="4875159"/>
          </a:xfrm>
        </p:grpSpPr>
        <p:pic>
          <p:nvPicPr>
            <p:cNvPr id="550" name="Google Shape;550;p40"/>
            <p:cNvPicPr preferRelativeResize="0"/>
            <p:nvPr/>
          </p:nvPicPr>
          <p:blipFill rotWithShape="1">
            <a:blip r:embed="rId3">
              <a:alphaModFix/>
            </a:blip>
            <a:srcRect/>
            <a:stretch/>
          </p:blipFill>
          <p:spPr>
            <a:xfrm>
              <a:off x="2817347" y="1102312"/>
              <a:ext cx="6260913" cy="2608714"/>
            </a:xfrm>
            <a:prstGeom prst="rect">
              <a:avLst/>
            </a:prstGeom>
            <a:noFill/>
            <a:ln>
              <a:noFill/>
            </a:ln>
          </p:spPr>
        </p:pic>
        <p:grpSp>
          <p:nvGrpSpPr>
            <p:cNvPr id="551" name="Google Shape;551;p40"/>
            <p:cNvGrpSpPr/>
            <p:nvPr/>
          </p:nvGrpSpPr>
          <p:grpSpPr>
            <a:xfrm>
              <a:off x="3603950" y="3711026"/>
              <a:ext cx="4684312" cy="2266445"/>
              <a:chOff x="3603950" y="3711026"/>
              <a:chExt cx="4684312" cy="2266445"/>
            </a:xfrm>
          </p:grpSpPr>
          <p:cxnSp>
            <p:nvCxnSpPr>
              <p:cNvPr id="552" name="Google Shape;552;p40"/>
              <p:cNvCxnSpPr/>
              <p:nvPr/>
            </p:nvCxnSpPr>
            <p:spPr>
              <a:xfrm>
                <a:off x="5176718" y="3735685"/>
                <a:ext cx="0" cy="591790"/>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cxnSp>
            <p:nvCxnSpPr>
              <p:cNvPr id="553" name="Google Shape;553;p40"/>
              <p:cNvCxnSpPr/>
              <p:nvPr/>
            </p:nvCxnSpPr>
            <p:spPr>
              <a:xfrm>
                <a:off x="6742798" y="3711026"/>
                <a:ext cx="0" cy="591790"/>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cxnSp>
            <p:nvCxnSpPr>
              <p:cNvPr id="554" name="Google Shape;554;p40"/>
              <p:cNvCxnSpPr/>
              <p:nvPr/>
            </p:nvCxnSpPr>
            <p:spPr>
              <a:xfrm>
                <a:off x="4370692" y="3735685"/>
                <a:ext cx="0" cy="1284629"/>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cxnSp>
            <p:nvCxnSpPr>
              <p:cNvPr id="555" name="Google Shape;555;p40"/>
              <p:cNvCxnSpPr/>
              <p:nvPr/>
            </p:nvCxnSpPr>
            <p:spPr>
              <a:xfrm>
                <a:off x="7521519" y="3711026"/>
                <a:ext cx="0" cy="1309288"/>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cxnSp>
            <p:nvCxnSpPr>
              <p:cNvPr id="556" name="Google Shape;556;p40"/>
              <p:cNvCxnSpPr/>
              <p:nvPr/>
            </p:nvCxnSpPr>
            <p:spPr>
              <a:xfrm>
                <a:off x="3603950" y="3735685"/>
                <a:ext cx="0" cy="2027490"/>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cxnSp>
            <p:nvCxnSpPr>
              <p:cNvPr id="557" name="Google Shape;557;p40"/>
              <p:cNvCxnSpPr/>
              <p:nvPr/>
            </p:nvCxnSpPr>
            <p:spPr>
              <a:xfrm>
                <a:off x="8288262" y="3711026"/>
                <a:ext cx="0" cy="2052149"/>
              </a:xfrm>
              <a:prstGeom prst="straightConnector1">
                <a:avLst/>
              </a:prstGeom>
              <a:noFill/>
              <a:ln w="25400" cap="flat" cmpd="sng">
                <a:solidFill>
                  <a:srgbClr val="7F7F7F"/>
                </a:solidFill>
                <a:prstDash val="dash"/>
                <a:round/>
                <a:headEnd type="none" w="sm" len="sm"/>
                <a:tailEnd type="none" w="sm" len="sm"/>
              </a:ln>
              <a:effectLst>
                <a:outerShdw blurRad="40000" dist="20000" dir="5400000" rotWithShape="0">
                  <a:srgbClr val="000000">
                    <a:alpha val="37647"/>
                  </a:srgbClr>
                </a:outerShdw>
              </a:effectLst>
            </p:spPr>
          </p:cxnSp>
          <p:sp>
            <p:nvSpPr>
              <p:cNvPr id="558" name="Google Shape;558;p40"/>
              <p:cNvSpPr/>
              <p:nvPr/>
            </p:nvSpPr>
            <p:spPr>
              <a:xfrm>
                <a:off x="5176718" y="4085744"/>
                <a:ext cx="1554100" cy="486259"/>
              </a:xfrm>
              <a:prstGeom prst="leftRightArrowCallout">
                <a:avLst>
                  <a:gd name="adj1" fmla="val 25000"/>
                  <a:gd name="adj2" fmla="val 25000"/>
                  <a:gd name="adj3" fmla="val 25000"/>
                  <a:gd name="adj4" fmla="val 72791"/>
                </a:avLst>
              </a:prstGeom>
              <a:solidFill>
                <a:srgbClr val="CCC0D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68.26%</a:t>
                </a:r>
                <a:endParaRPr/>
              </a:p>
            </p:txBody>
          </p:sp>
          <p:sp>
            <p:nvSpPr>
              <p:cNvPr id="559" name="Google Shape;559;p40"/>
              <p:cNvSpPr/>
              <p:nvPr/>
            </p:nvSpPr>
            <p:spPr>
              <a:xfrm>
                <a:off x="4370691" y="4765352"/>
                <a:ext cx="3150827" cy="467052"/>
              </a:xfrm>
              <a:prstGeom prst="leftRightArrowCallout">
                <a:avLst>
                  <a:gd name="adj1" fmla="val 25000"/>
                  <a:gd name="adj2" fmla="val 25000"/>
                  <a:gd name="adj3" fmla="val 25000"/>
                  <a:gd name="adj4" fmla="val 37476"/>
                </a:avLst>
              </a:prstGeom>
              <a:solidFill>
                <a:srgbClr val="CCC0D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94.46%</a:t>
                </a:r>
                <a:endParaRPr/>
              </a:p>
            </p:txBody>
          </p:sp>
          <p:sp>
            <p:nvSpPr>
              <p:cNvPr id="560" name="Google Shape;560;p40"/>
              <p:cNvSpPr/>
              <p:nvPr/>
            </p:nvSpPr>
            <p:spPr>
              <a:xfrm>
                <a:off x="3603950" y="5509463"/>
                <a:ext cx="4684312" cy="468008"/>
              </a:xfrm>
              <a:prstGeom prst="leftRightArrowCallout">
                <a:avLst>
                  <a:gd name="adj1" fmla="val 25000"/>
                  <a:gd name="adj2" fmla="val 25000"/>
                  <a:gd name="adj3" fmla="val 25000"/>
                  <a:gd name="adj4" fmla="val 25105"/>
                </a:avLst>
              </a:prstGeom>
              <a:solidFill>
                <a:srgbClr val="CCC0D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99.73%</a:t>
                </a:r>
                <a:endParaRPr/>
              </a:p>
            </p:txBody>
          </p:sp>
        </p:grpSp>
      </p:grpSp>
      <p:sp>
        <p:nvSpPr>
          <p:cNvPr id="561" name="Google Shape;561;p40"/>
          <p:cNvSpPr txBox="1">
            <a:spLocks noGrp="1"/>
          </p:cNvSpPr>
          <p:nvPr>
            <p:ph type="title"/>
          </p:nvPr>
        </p:nvSpPr>
        <p:spPr>
          <a:xfrm>
            <a:off x="426307" y="577850"/>
            <a:ext cx="3008313" cy="116205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3200"/>
              <a:buFont typeface="Avenir"/>
              <a:buNone/>
            </a:pPr>
            <a:r>
              <a:rPr lang="en-US" sz="3200" b="0">
                <a:latin typeface="Avenir"/>
                <a:ea typeface="Avenir"/>
                <a:cs typeface="Avenir"/>
                <a:sym typeface="Avenir"/>
              </a:rPr>
              <a:t>Understanding </a:t>
            </a:r>
            <a:r>
              <a:rPr lang="en-US" sz="3200" b="0" i="1">
                <a:latin typeface="Avenir"/>
                <a:ea typeface="Avenir"/>
                <a:cs typeface="Avenir"/>
                <a:sym typeface="Avenir"/>
              </a:rPr>
              <a:t>SD </a:t>
            </a:r>
            <a:r>
              <a:rPr lang="en-US" sz="3200" b="0">
                <a:latin typeface="Avenir"/>
                <a:ea typeface="Avenir"/>
                <a:cs typeface="Avenir"/>
                <a:sym typeface="Avenir"/>
              </a:rPr>
              <a:t>Graphically</a:t>
            </a:r>
            <a:endParaRPr/>
          </a:p>
        </p:txBody>
      </p:sp>
    </p:spTree>
    <p:extLst>
      <p:ext uri="{BB962C8B-B14F-4D97-AF65-F5344CB8AC3E}">
        <p14:creationId xmlns:p14="http://schemas.microsoft.com/office/powerpoint/2010/main" val="630719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41"/>
          <p:cNvSpPr txBox="1">
            <a:spLocks noGrp="1"/>
          </p:cNvSpPr>
          <p:nvPr>
            <p:ph type="body" idx="1"/>
          </p:nvPr>
        </p:nvSpPr>
        <p:spPr>
          <a:xfrm>
            <a:off x="440267" y="1346205"/>
            <a:ext cx="8229600" cy="5173132"/>
          </a:xfrm>
          <a:prstGeom prst="rect">
            <a:avLst/>
          </a:prstGeom>
          <a:noFill/>
          <a:ln>
            <a:noFill/>
          </a:ln>
        </p:spPr>
        <p:txBody>
          <a:bodyPr spcFirstLastPara="1" wrap="square" lIns="91425" tIns="45700" rIns="91425" bIns="45700" anchor="t" anchorCtr="0">
            <a:normAutofit/>
          </a:bodyPr>
          <a:lstStyle/>
          <a:p>
            <a:pPr marL="0" lvl="1" indent="0" algn="ctr" rtl="0">
              <a:lnSpc>
                <a:spcPct val="90000"/>
              </a:lnSpc>
              <a:spcBef>
                <a:spcPts val="0"/>
              </a:spcBef>
              <a:spcAft>
                <a:spcPts val="0"/>
              </a:spcAft>
              <a:buClr>
                <a:srgbClr val="FF6600"/>
              </a:buClr>
              <a:buSzPts val="2800"/>
              <a:buNone/>
            </a:pPr>
            <a:r>
              <a:rPr lang="en-US" i="1">
                <a:solidFill>
                  <a:srgbClr val="FF6600"/>
                </a:solidFill>
                <a:latin typeface="Avenir"/>
                <a:ea typeface="Avenir"/>
                <a:cs typeface="Avenir"/>
                <a:sym typeface="Avenir"/>
              </a:rPr>
              <a:t>Sample 1</a:t>
            </a:r>
            <a:r>
              <a:rPr lang="en-US">
                <a:latin typeface="Avenir"/>
                <a:ea typeface="Avenir"/>
                <a:cs typeface="Avenir"/>
                <a:sym typeface="Avenir"/>
              </a:rPr>
              <a:t>: </a:t>
            </a:r>
            <a:r>
              <a:rPr lang="en-US" i="1">
                <a:latin typeface="Avenir"/>
                <a:ea typeface="Avenir"/>
                <a:cs typeface="Avenir"/>
                <a:sym typeface="Avenir"/>
              </a:rPr>
              <a:t>n</a:t>
            </a:r>
            <a:r>
              <a:rPr lang="en-US">
                <a:latin typeface="Avenir"/>
                <a:ea typeface="Avenir"/>
                <a:cs typeface="Avenir"/>
                <a:sym typeface="Avenir"/>
              </a:rPr>
              <a:t> = 25, </a:t>
            </a:r>
            <a:r>
              <a:rPr lang="en-US" i="1">
                <a:latin typeface="Avenir"/>
                <a:ea typeface="Avenir"/>
                <a:cs typeface="Avenir"/>
                <a:sym typeface="Avenir"/>
              </a:rPr>
              <a:t>M</a:t>
            </a:r>
            <a:r>
              <a:rPr lang="en-US">
                <a:latin typeface="Avenir"/>
                <a:ea typeface="Avenir"/>
                <a:cs typeface="Avenir"/>
                <a:sym typeface="Avenir"/>
              </a:rPr>
              <a:t> = 80</a:t>
            </a:r>
            <a:endParaRPr/>
          </a:p>
          <a:p>
            <a:pPr marL="0" lvl="1" indent="0" algn="ctr" rtl="0">
              <a:lnSpc>
                <a:spcPct val="90000"/>
              </a:lnSpc>
              <a:spcBef>
                <a:spcPts val="1160"/>
              </a:spcBef>
              <a:spcAft>
                <a:spcPts val="0"/>
              </a:spcAft>
              <a:buClr>
                <a:srgbClr val="008000"/>
              </a:buClr>
              <a:buSzPts val="2800"/>
              <a:buNone/>
            </a:pPr>
            <a:r>
              <a:rPr lang="en-US" i="1">
                <a:solidFill>
                  <a:srgbClr val="008000"/>
                </a:solidFill>
                <a:latin typeface="Avenir"/>
                <a:ea typeface="Avenir"/>
                <a:cs typeface="Avenir"/>
                <a:sym typeface="Avenir"/>
              </a:rPr>
              <a:t>Sample 2</a:t>
            </a:r>
            <a:r>
              <a:rPr lang="en-US" i="1">
                <a:latin typeface="Avenir"/>
                <a:ea typeface="Avenir"/>
                <a:cs typeface="Avenir"/>
                <a:sym typeface="Avenir"/>
              </a:rPr>
              <a:t>: n </a:t>
            </a:r>
            <a:r>
              <a:rPr lang="en-US">
                <a:latin typeface="Avenir"/>
                <a:ea typeface="Avenir"/>
                <a:cs typeface="Avenir"/>
                <a:sym typeface="Avenir"/>
              </a:rPr>
              <a:t>= 25, </a:t>
            </a:r>
            <a:r>
              <a:rPr lang="en-US" i="1">
                <a:latin typeface="Avenir"/>
                <a:ea typeface="Avenir"/>
                <a:cs typeface="Avenir"/>
                <a:sym typeface="Avenir"/>
              </a:rPr>
              <a:t>M </a:t>
            </a:r>
            <a:r>
              <a:rPr lang="en-US">
                <a:latin typeface="Avenir"/>
                <a:ea typeface="Avenir"/>
                <a:cs typeface="Avenir"/>
                <a:sym typeface="Avenir"/>
              </a:rPr>
              <a:t>= 80</a:t>
            </a:r>
            <a:endParaRPr/>
          </a:p>
          <a:p>
            <a:pPr marL="742950" lvl="1" indent="-107950" algn="ctr" rtl="0">
              <a:lnSpc>
                <a:spcPct val="90000"/>
              </a:lnSpc>
              <a:spcBef>
                <a:spcPts val="560"/>
              </a:spcBef>
              <a:spcAft>
                <a:spcPts val="0"/>
              </a:spcAft>
              <a:buClr>
                <a:schemeClr val="dk1"/>
              </a:buClr>
              <a:buSzPts val="2800"/>
              <a:buNone/>
            </a:pPr>
            <a:endParaRPr>
              <a:latin typeface="Avenir"/>
              <a:ea typeface="Avenir"/>
              <a:cs typeface="Avenir"/>
              <a:sym typeface="Avenir"/>
            </a:endParaRPr>
          </a:p>
          <a:p>
            <a:pPr marL="0" lvl="0" indent="0" algn="ctr" rtl="0">
              <a:lnSpc>
                <a:spcPct val="90000"/>
              </a:lnSpc>
              <a:spcBef>
                <a:spcPts val="640"/>
              </a:spcBef>
              <a:spcAft>
                <a:spcPts val="0"/>
              </a:spcAft>
              <a:buClr>
                <a:schemeClr val="dk1"/>
              </a:buClr>
              <a:buSzPts val="3200"/>
              <a:buNone/>
            </a:pPr>
            <a:r>
              <a:rPr lang="en-US">
                <a:latin typeface="Avenir"/>
                <a:ea typeface="Avenir"/>
                <a:cs typeface="Avenir"/>
                <a:sym typeface="Avenir"/>
              </a:rPr>
              <a:t>Does a score of 85 mean the same thing?</a:t>
            </a:r>
            <a:endParaRPr/>
          </a:p>
          <a:p>
            <a:pPr marL="0" lvl="0" indent="0" algn="ctr" rtl="0">
              <a:lnSpc>
                <a:spcPct val="90000"/>
              </a:lnSpc>
              <a:spcBef>
                <a:spcPts val="640"/>
              </a:spcBef>
              <a:spcAft>
                <a:spcPts val="0"/>
              </a:spcAft>
              <a:buClr>
                <a:schemeClr val="dk1"/>
              </a:buClr>
              <a:buSzPts val="3200"/>
              <a:buNone/>
            </a:pPr>
            <a:endParaRPr>
              <a:latin typeface="Avenir"/>
              <a:ea typeface="Avenir"/>
              <a:cs typeface="Avenir"/>
              <a:sym typeface="Avenir"/>
            </a:endParaRPr>
          </a:p>
          <a:p>
            <a:pPr marL="742950" lvl="1" indent="-285750" algn="l" rtl="0">
              <a:lnSpc>
                <a:spcPct val="90000"/>
              </a:lnSpc>
              <a:spcBef>
                <a:spcPts val="460"/>
              </a:spcBef>
              <a:spcAft>
                <a:spcPts val="0"/>
              </a:spcAft>
              <a:buClr>
                <a:schemeClr val="dk1"/>
              </a:buClr>
              <a:buSzPts val="2300"/>
              <a:buChar char="–"/>
            </a:pPr>
            <a:r>
              <a:rPr lang="en-US" sz="2300">
                <a:latin typeface="Avenir"/>
                <a:ea typeface="Avenir"/>
                <a:cs typeface="Avenir"/>
                <a:sym typeface="Avenir"/>
              </a:rPr>
              <a:t>Consider if for </a:t>
            </a:r>
            <a:r>
              <a:rPr lang="en-US" sz="2300">
                <a:solidFill>
                  <a:srgbClr val="FF6600"/>
                </a:solidFill>
                <a:latin typeface="Avenir"/>
                <a:ea typeface="Avenir"/>
                <a:cs typeface="Avenir"/>
                <a:sym typeface="Avenir"/>
              </a:rPr>
              <a:t>Sample 1</a:t>
            </a:r>
            <a:r>
              <a:rPr lang="en-US" sz="2300">
                <a:latin typeface="Avenir"/>
                <a:ea typeface="Avenir"/>
                <a:cs typeface="Avenir"/>
                <a:sym typeface="Avenir"/>
              </a:rPr>
              <a:t>: </a:t>
            </a:r>
            <a:r>
              <a:rPr lang="en-US" sz="2300" i="1">
                <a:latin typeface="Avenir"/>
                <a:ea typeface="Avenir"/>
                <a:cs typeface="Avenir"/>
                <a:sym typeface="Avenir"/>
              </a:rPr>
              <a:t>s </a:t>
            </a:r>
            <a:r>
              <a:rPr lang="en-US" sz="2300">
                <a:latin typeface="Avenir"/>
                <a:ea typeface="Avenir"/>
                <a:cs typeface="Avenir"/>
                <a:sym typeface="Avenir"/>
              </a:rPr>
              <a:t>= 1 and for </a:t>
            </a:r>
            <a:r>
              <a:rPr lang="en-US" sz="2300">
                <a:solidFill>
                  <a:srgbClr val="008000"/>
                </a:solidFill>
                <a:latin typeface="Avenir"/>
                <a:ea typeface="Avenir"/>
                <a:cs typeface="Avenir"/>
                <a:sym typeface="Avenir"/>
              </a:rPr>
              <a:t>Sample 2</a:t>
            </a:r>
            <a:r>
              <a:rPr lang="en-US" sz="2300">
                <a:latin typeface="Avenir"/>
                <a:ea typeface="Avenir"/>
                <a:cs typeface="Avenir"/>
                <a:sym typeface="Avenir"/>
              </a:rPr>
              <a:t>: </a:t>
            </a:r>
            <a:r>
              <a:rPr lang="en-US" sz="2300" i="1">
                <a:latin typeface="Avenir"/>
                <a:ea typeface="Avenir"/>
                <a:cs typeface="Avenir"/>
                <a:sym typeface="Avenir"/>
              </a:rPr>
              <a:t>s </a:t>
            </a:r>
            <a:r>
              <a:rPr lang="en-US" sz="2300">
                <a:latin typeface="Avenir"/>
                <a:ea typeface="Avenir"/>
                <a:cs typeface="Avenir"/>
                <a:sym typeface="Avenir"/>
              </a:rPr>
              <a:t>= 10</a:t>
            </a:r>
            <a:endParaRPr/>
          </a:p>
          <a:p>
            <a:pPr marL="742950" lvl="1" indent="-285750" algn="l" rtl="0">
              <a:lnSpc>
                <a:spcPct val="90000"/>
              </a:lnSpc>
              <a:spcBef>
                <a:spcPts val="1060"/>
              </a:spcBef>
              <a:spcAft>
                <a:spcPts val="0"/>
              </a:spcAft>
              <a:buClr>
                <a:schemeClr val="dk1"/>
              </a:buClr>
              <a:buSzPts val="2300"/>
              <a:buChar char="–"/>
            </a:pPr>
            <a:r>
              <a:rPr lang="en-US" sz="2300">
                <a:latin typeface="Avenir"/>
                <a:ea typeface="Avenir"/>
                <a:cs typeface="Avenir"/>
                <a:sym typeface="Avenir"/>
              </a:rPr>
              <a:t>Which situation would a score of 85 be a “better” score?</a:t>
            </a:r>
            <a:endParaRPr/>
          </a:p>
          <a:p>
            <a:pPr marL="742950" lvl="1" indent="-285750" algn="l" rtl="0">
              <a:lnSpc>
                <a:spcPct val="90000"/>
              </a:lnSpc>
              <a:spcBef>
                <a:spcPts val="1060"/>
              </a:spcBef>
              <a:spcAft>
                <a:spcPts val="0"/>
              </a:spcAft>
              <a:buClr>
                <a:schemeClr val="dk1"/>
              </a:buClr>
              <a:buSzPts val="2300"/>
              <a:buChar char="–"/>
            </a:pPr>
            <a:r>
              <a:rPr lang="en-US" sz="2300">
                <a:latin typeface="Avenir"/>
                <a:ea typeface="Avenir"/>
                <a:cs typeface="Avenir"/>
                <a:sym typeface="Avenir"/>
              </a:rPr>
              <a:t>A score of 85 in </a:t>
            </a:r>
            <a:r>
              <a:rPr lang="en-US" sz="2300">
                <a:solidFill>
                  <a:srgbClr val="FF6600"/>
                </a:solidFill>
                <a:latin typeface="Avenir"/>
                <a:ea typeface="Avenir"/>
                <a:cs typeface="Avenir"/>
                <a:sym typeface="Avenir"/>
              </a:rPr>
              <a:t>Sample 1 </a:t>
            </a:r>
            <a:r>
              <a:rPr lang="en-US" sz="2300">
                <a:latin typeface="Avenir"/>
                <a:ea typeface="Avenir"/>
                <a:cs typeface="Avenir"/>
                <a:sym typeface="Avenir"/>
              </a:rPr>
              <a:t>means that this score is 5 standard deviations above the mean</a:t>
            </a:r>
            <a:endParaRPr/>
          </a:p>
          <a:p>
            <a:pPr marL="742950" lvl="1" indent="-285750" algn="l" rtl="0">
              <a:lnSpc>
                <a:spcPct val="90000"/>
              </a:lnSpc>
              <a:spcBef>
                <a:spcPts val="1060"/>
              </a:spcBef>
              <a:spcAft>
                <a:spcPts val="0"/>
              </a:spcAft>
              <a:buClr>
                <a:schemeClr val="dk1"/>
              </a:buClr>
              <a:buSzPts val="2300"/>
              <a:buChar char="–"/>
            </a:pPr>
            <a:r>
              <a:rPr lang="en-US" sz="2300">
                <a:latin typeface="Avenir"/>
                <a:ea typeface="Avenir"/>
                <a:cs typeface="Avenir"/>
                <a:sym typeface="Avenir"/>
              </a:rPr>
              <a:t>A score in </a:t>
            </a:r>
            <a:r>
              <a:rPr lang="en-US" sz="2300">
                <a:solidFill>
                  <a:srgbClr val="008000"/>
                </a:solidFill>
                <a:latin typeface="Avenir"/>
                <a:ea typeface="Avenir"/>
                <a:cs typeface="Avenir"/>
                <a:sym typeface="Avenir"/>
              </a:rPr>
              <a:t>Sample 2 </a:t>
            </a:r>
            <a:r>
              <a:rPr lang="en-US" sz="2300">
                <a:latin typeface="Avenir"/>
                <a:ea typeface="Avenir"/>
                <a:cs typeface="Avenir"/>
                <a:sym typeface="Avenir"/>
              </a:rPr>
              <a:t>means that this score is ½ a standard deviation above the mean</a:t>
            </a:r>
            <a:endParaRPr/>
          </a:p>
        </p:txBody>
      </p:sp>
      <p:sp>
        <p:nvSpPr>
          <p:cNvPr id="567" name="Google Shape;567;p41"/>
          <p:cNvSpPr txBox="1">
            <a:spLocks noGrp="1"/>
          </p:cNvSpPr>
          <p:nvPr>
            <p:ph type="title"/>
          </p:nvPr>
        </p:nvSpPr>
        <p:spPr>
          <a:xfrm>
            <a:off x="457200" y="20639"/>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800"/>
              <a:buFont typeface="Avenir"/>
              <a:buNone/>
            </a:pPr>
            <a:r>
              <a:rPr lang="en-US" sz="3800" dirty="0">
                <a:latin typeface="Avenir"/>
                <a:ea typeface="Avenir"/>
                <a:cs typeface="Avenir"/>
                <a:sym typeface="Avenir"/>
              </a:rPr>
              <a:t>Test your understanding</a:t>
            </a:r>
            <a:endParaRPr dirty="0"/>
          </a:p>
        </p:txBody>
      </p:sp>
    </p:spTree>
    <p:extLst>
      <p:ext uri="{BB962C8B-B14F-4D97-AF65-F5344CB8AC3E}">
        <p14:creationId xmlns:p14="http://schemas.microsoft.com/office/powerpoint/2010/main" val="168010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4" name="Picture 3" descr="Normal distribution with 7 lines. For sample 1, lines are marked as being grades of 77, 78, 79, 80 at hte mean, 81, 82, and 83. For sample 3, lines indicate grades of 50, 60, 70, 80 at the mean, 90, 100, and 110. Additional arrows show that a grade of 85 would be near the middle of the distribution for sample 1 but way to the right of the distribution for sample 2.">
            <a:extLst>
              <a:ext uri="{FF2B5EF4-FFF2-40B4-BE49-F238E27FC236}">
                <a16:creationId xmlns:a16="http://schemas.microsoft.com/office/drawing/2014/main" id="{1E9E9DB4-90C7-43E5-89EC-C44321B84EFC}"/>
              </a:ext>
            </a:extLst>
          </p:cNvPr>
          <p:cNvPicPr>
            <a:picLocks noChangeAspect="1"/>
          </p:cNvPicPr>
          <p:nvPr/>
        </p:nvPicPr>
        <p:blipFill>
          <a:blip r:embed="rId3"/>
          <a:stretch>
            <a:fillRect/>
          </a:stretch>
        </p:blipFill>
        <p:spPr>
          <a:xfrm>
            <a:off x="1157538" y="2103738"/>
            <a:ext cx="7793957" cy="4598165"/>
          </a:xfrm>
          <a:prstGeom prst="rect">
            <a:avLst/>
          </a:prstGeom>
        </p:spPr>
      </p:pic>
      <p:sp>
        <p:nvSpPr>
          <p:cNvPr id="575" name="Google Shape;575;p42"/>
          <p:cNvSpPr txBox="1">
            <a:spLocks noGrp="1"/>
          </p:cNvSpPr>
          <p:nvPr>
            <p:ph type="body" idx="1"/>
          </p:nvPr>
        </p:nvSpPr>
        <p:spPr>
          <a:xfrm>
            <a:off x="440267" y="1346205"/>
            <a:ext cx="8229600" cy="5173132"/>
          </a:xfrm>
          <a:prstGeom prst="rect">
            <a:avLst/>
          </a:prstGeom>
          <a:noFill/>
          <a:ln>
            <a:noFill/>
          </a:ln>
        </p:spPr>
        <p:txBody>
          <a:bodyPr spcFirstLastPara="1" wrap="square" lIns="91425" tIns="45700" rIns="91425" bIns="45700" anchor="t" anchorCtr="0">
            <a:normAutofit/>
          </a:bodyPr>
          <a:lstStyle/>
          <a:p>
            <a:pPr marL="0" lvl="1" indent="0" algn="ctr" rtl="0">
              <a:spcBef>
                <a:spcPts val="0"/>
              </a:spcBef>
              <a:spcAft>
                <a:spcPts val="0"/>
              </a:spcAft>
              <a:buClr>
                <a:srgbClr val="FF6600"/>
              </a:buClr>
              <a:buSzPts val="2800"/>
              <a:buNone/>
            </a:pPr>
            <a:r>
              <a:rPr lang="en-US" i="1">
                <a:solidFill>
                  <a:srgbClr val="FF6600"/>
                </a:solidFill>
                <a:latin typeface="Avenir"/>
                <a:ea typeface="Avenir"/>
                <a:cs typeface="Avenir"/>
                <a:sym typeface="Avenir"/>
              </a:rPr>
              <a:t>Sample 1</a:t>
            </a:r>
            <a:r>
              <a:rPr lang="en-US">
                <a:latin typeface="Avenir"/>
                <a:ea typeface="Avenir"/>
                <a:cs typeface="Avenir"/>
                <a:sym typeface="Avenir"/>
              </a:rPr>
              <a:t>: </a:t>
            </a:r>
            <a:r>
              <a:rPr lang="en-US" i="1">
                <a:latin typeface="Avenir"/>
                <a:ea typeface="Avenir"/>
                <a:cs typeface="Avenir"/>
                <a:sym typeface="Avenir"/>
              </a:rPr>
              <a:t>n</a:t>
            </a:r>
            <a:r>
              <a:rPr lang="en-US">
                <a:latin typeface="Avenir"/>
                <a:ea typeface="Avenir"/>
                <a:cs typeface="Avenir"/>
                <a:sym typeface="Avenir"/>
              </a:rPr>
              <a:t> = 25, </a:t>
            </a:r>
            <a:r>
              <a:rPr lang="en-US" i="1">
                <a:latin typeface="Avenir"/>
                <a:ea typeface="Avenir"/>
                <a:cs typeface="Avenir"/>
                <a:sym typeface="Avenir"/>
              </a:rPr>
              <a:t>M</a:t>
            </a:r>
            <a:r>
              <a:rPr lang="en-US">
                <a:latin typeface="Avenir"/>
                <a:ea typeface="Avenir"/>
                <a:cs typeface="Avenir"/>
                <a:sym typeface="Avenir"/>
              </a:rPr>
              <a:t> = 80, s = 1</a:t>
            </a:r>
            <a:endParaRPr/>
          </a:p>
          <a:p>
            <a:pPr marL="0" lvl="1" indent="0" algn="ctr" rtl="0">
              <a:spcBef>
                <a:spcPts val="1160"/>
              </a:spcBef>
              <a:spcAft>
                <a:spcPts val="0"/>
              </a:spcAft>
              <a:buClr>
                <a:srgbClr val="008000"/>
              </a:buClr>
              <a:buSzPts val="2800"/>
              <a:buNone/>
            </a:pPr>
            <a:r>
              <a:rPr lang="en-US" i="1">
                <a:solidFill>
                  <a:srgbClr val="008000"/>
                </a:solidFill>
                <a:latin typeface="Avenir"/>
                <a:ea typeface="Avenir"/>
                <a:cs typeface="Avenir"/>
                <a:sym typeface="Avenir"/>
              </a:rPr>
              <a:t>Sample 2</a:t>
            </a:r>
            <a:r>
              <a:rPr lang="en-US" i="1">
                <a:latin typeface="Avenir"/>
                <a:ea typeface="Avenir"/>
                <a:cs typeface="Avenir"/>
                <a:sym typeface="Avenir"/>
              </a:rPr>
              <a:t>: n </a:t>
            </a:r>
            <a:r>
              <a:rPr lang="en-US">
                <a:latin typeface="Avenir"/>
                <a:ea typeface="Avenir"/>
                <a:cs typeface="Avenir"/>
                <a:sym typeface="Avenir"/>
              </a:rPr>
              <a:t>= 25, </a:t>
            </a:r>
            <a:r>
              <a:rPr lang="en-US" i="1">
                <a:latin typeface="Avenir"/>
                <a:ea typeface="Avenir"/>
                <a:cs typeface="Avenir"/>
                <a:sym typeface="Avenir"/>
              </a:rPr>
              <a:t>M </a:t>
            </a:r>
            <a:r>
              <a:rPr lang="en-US">
                <a:latin typeface="Avenir"/>
                <a:ea typeface="Avenir"/>
                <a:cs typeface="Avenir"/>
                <a:sym typeface="Avenir"/>
              </a:rPr>
              <a:t>= 80, s = 10</a:t>
            </a:r>
            <a:endParaRPr/>
          </a:p>
          <a:p>
            <a:pPr marL="742950" lvl="1" indent="-107950" algn="ctr" rtl="0">
              <a:spcBef>
                <a:spcPts val="560"/>
              </a:spcBef>
              <a:spcAft>
                <a:spcPts val="0"/>
              </a:spcAft>
              <a:buClr>
                <a:schemeClr val="dk1"/>
              </a:buClr>
              <a:buSzPts val="2800"/>
              <a:buNone/>
            </a:pPr>
            <a:endParaRPr>
              <a:latin typeface="Avenir"/>
              <a:ea typeface="Avenir"/>
              <a:cs typeface="Avenir"/>
              <a:sym typeface="Avenir"/>
            </a:endParaRPr>
          </a:p>
          <a:p>
            <a:pPr marL="0" lvl="0" indent="0" algn="ctr" rtl="0">
              <a:spcBef>
                <a:spcPts val="460"/>
              </a:spcBef>
              <a:spcAft>
                <a:spcPts val="0"/>
              </a:spcAft>
              <a:buClr>
                <a:schemeClr val="dk1"/>
              </a:buClr>
              <a:buSzPts val="2300"/>
              <a:buNone/>
            </a:pPr>
            <a:endParaRPr sz="2300">
              <a:latin typeface="Avenir"/>
              <a:ea typeface="Avenir"/>
              <a:cs typeface="Avenir"/>
              <a:sym typeface="Avenir"/>
            </a:endParaRPr>
          </a:p>
        </p:txBody>
      </p:sp>
      <p:sp>
        <p:nvSpPr>
          <p:cNvPr id="574" name="Google Shape;574;p42"/>
          <p:cNvSpPr txBox="1">
            <a:spLocks noGrp="1"/>
          </p:cNvSpPr>
          <p:nvPr>
            <p:ph type="title"/>
          </p:nvPr>
        </p:nvSpPr>
        <p:spPr>
          <a:xfrm>
            <a:off x="457200" y="20639"/>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800"/>
              <a:buFont typeface="Avenir"/>
              <a:buNone/>
            </a:pPr>
            <a:r>
              <a:rPr lang="en-US" sz="3800" dirty="0">
                <a:latin typeface="Avenir"/>
                <a:ea typeface="Avenir"/>
                <a:cs typeface="Avenir"/>
                <a:sym typeface="Avenir"/>
              </a:rPr>
              <a:t>Test your understanding</a:t>
            </a:r>
            <a:endParaRPr dirty="0"/>
          </a:p>
        </p:txBody>
      </p:sp>
    </p:spTree>
    <p:extLst>
      <p:ext uri="{BB962C8B-B14F-4D97-AF65-F5344CB8AC3E}">
        <p14:creationId xmlns:p14="http://schemas.microsoft.com/office/powerpoint/2010/main" val="4041588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aphicFrame>
        <p:nvGraphicFramePr>
          <p:cNvPr id="615" name="Google Shape;615;p43"/>
          <p:cNvGraphicFramePr/>
          <p:nvPr>
            <p:extLst/>
          </p:nvPr>
        </p:nvGraphicFramePr>
        <p:xfrm>
          <a:off x="7760512" y="1797512"/>
          <a:ext cx="926300" cy="3851400"/>
        </p:xfrm>
        <a:graphic>
          <a:graphicData uri="http://schemas.openxmlformats.org/drawingml/2006/table">
            <a:tbl>
              <a:tblPr firstRow="1" bandRow="1">
                <a:noFill/>
                <a:tableStyleId>{3846EA51-9AA7-4F2C-9D9F-E7A2CE7B73E4}</a:tableStyleId>
              </a:tblPr>
              <a:tblGrid>
                <a:gridCol w="926300">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 </a:t>
                      </a:r>
                      <a:r>
                        <a:rPr lang="en-US" sz="1800" i="0">
                          <a:latin typeface="Calibri"/>
                          <a:ea typeface="Calibri"/>
                          <a:cs typeface="Calibri"/>
                          <a:sym typeface="Calibri"/>
                        </a:rPr>
                        <a:t>+ 1</a:t>
                      </a:r>
                      <a:endParaRPr sz="1800" i="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5</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6</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7</a:t>
                      </a:r>
                      <a:endParaRPr dirty="0"/>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614" name="Google Shape;614;p43"/>
          <p:cNvGraphicFramePr/>
          <p:nvPr>
            <p:extLst/>
          </p:nvPr>
        </p:nvGraphicFramePr>
        <p:xfrm>
          <a:off x="7071401" y="1794239"/>
          <a:ext cx="677125" cy="3851400"/>
        </p:xfrm>
        <a:graphic>
          <a:graphicData uri="http://schemas.openxmlformats.org/drawingml/2006/table">
            <a:tbl>
              <a:tblPr firstRow="1" bandRow="1">
                <a:noFill/>
                <a:tableStyleId>{3846EA51-9AA7-4F2C-9D9F-E7A2CE7B73E4}</a:tableStyleId>
              </a:tblPr>
              <a:tblGrid>
                <a:gridCol w="677125">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a:t>
                      </a:r>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5</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6</a:t>
                      </a:r>
                      <a:endParaRPr dirty="0"/>
                    </a:p>
                  </a:txBody>
                  <a:tcPr marL="91450" marR="91450" marT="45725" marB="45725"/>
                </a:tc>
                <a:extLst>
                  <a:ext uri="{0D108BD9-81ED-4DB2-BD59-A6C34878D82A}">
                    <a16:rowId xmlns:a16="http://schemas.microsoft.com/office/drawing/2014/main" val="10006"/>
                  </a:ext>
                </a:extLst>
              </a:tr>
            </a:tbl>
          </a:graphicData>
        </a:graphic>
      </p:graphicFrame>
      <p:sp>
        <p:nvSpPr>
          <p:cNvPr id="616" name="Google Shape;616;p43"/>
          <p:cNvSpPr txBox="1"/>
          <p:nvPr/>
        </p:nvSpPr>
        <p:spPr>
          <a:xfrm>
            <a:off x="600309" y="4871989"/>
            <a:ext cx="6071424" cy="1413822"/>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2040"/>
              <a:buFont typeface="Arial"/>
              <a:buNone/>
            </a:pPr>
            <a:r>
              <a:rPr lang="en-US" sz="2400">
                <a:solidFill>
                  <a:schemeClr val="dk1"/>
                </a:solidFill>
                <a:latin typeface="Avenir"/>
                <a:ea typeface="Avenir"/>
                <a:cs typeface="Avenir"/>
                <a:sym typeface="Avenir"/>
              </a:rPr>
              <a:t>Adding a constant to each score results in the addition of the same constant to the </a:t>
            </a:r>
            <a:r>
              <a:rPr lang="en-US" sz="2400" i="1">
                <a:solidFill>
                  <a:schemeClr val="dk1"/>
                </a:solidFill>
                <a:latin typeface="Avenir"/>
                <a:ea typeface="Avenir"/>
                <a:cs typeface="Avenir"/>
                <a:sym typeface="Avenir"/>
              </a:rPr>
              <a:t>M</a:t>
            </a:r>
            <a:r>
              <a:rPr lang="en-US" sz="2400">
                <a:solidFill>
                  <a:schemeClr val="dk1"/>
                </a:solidFill>
                <a:latin typeface="Avenir"/>
                <a:ea typeface="Avenir"/>
                <a:cs typeface="Avenir"/>
                <a:sym typeface="Avenir"/>
              </a:rPr>
              <a:t>, but </a:t>
            </a:r>
            <a:r>
              <a:rPr lang="en-US" sz="2400">
                <a:solidFill>
                  <a:schemeClr val="dk2"/>
                </a:solidFill>
                <a:latin typeface="Avenir"/>
                <a:ea typeface="Avenir"/>
                <a:cs typeface="Avenir"/>
                <a:sym typeface="Avenir"/>
              </a:rPr>
              <a:t>no change </a:t>
            </a:r>
            <a:r>
              <a:rPr lang="en-US" sz="2400">
                <a:solidFill>
                  <a:schemeClr val="dk1"/>
                </a:solidFill>
                <a:latin typeface="Avenir"/>
                <a:ea typeface="Avenir"/>
                <a:cs typeface="Avenir"/>
                <a:sym typeface="Avenir"/>
              </a:rPr>
              <a:t>in the </a:t>
            </a:r>
            <a:r>
              <a:rPr lang="en-US" sz="2400" i="1">
                <a:solidFill>
                  <a:schemeClr val="dk1"/>
                </a:solidFill>
                <a:latin typeface="Avenir"/>
                <a:ea typeface="Avenir"/>
                <a:cs typeface="Avenir"/>
                <a:sym typeface="Avenir"/>
              </a:rPr>
              <a:t>SD </a:t>
            </a:r>
            <a:r>
              <a:rPr lang="en-US" sz="2400">
                <a:solidFill>
                  <a:schemeClr val="dk1"/>
                </a:solidFill>
                <a:latin typeface="Avenir"/>
                <a:ea typeface="Avenir"/>
                <a:cs typeface="Avenir"/>
                <a:sym typeface="Avenir"/>
              </a:rPr>
              <a:t>(</a:t>
            </a:r>
            <a:r>
              <a:rPr lang="en-US" sz="2400" i="1">
                <a:solidFill>
                  <a:schemeClr val="dk1"/>
                </a:solidFill>
                <a:latin typeface="Avenir"/>
                <a:ea typeface="Avenir"/>
                <a:cs typeface="Avenir"/>
                <a:sym typeface="Avenir"/>
              </a:rPr>
              <a:t>s</a:t>
            </a:r>
            <a:r>
              <a:rPr lang="en-US" sz="2400">
                <a:solidFill>
                  <a:schemeClr val="dk1"/>
                </a:solidFill>
                <a:latin typeface="Avenir"/>
                <a:ea typeface="Avenir"/>
                <a:cs typeface="Avenir"/>
                <a:sym typeface="Avenir"/>
              </a:rPr>
              <a:t> or σ)</a:t>
            </a:r>
            <a:endParaRPr/>
          </a:p>
        </p:txBody>
      </p:sp>
      <p:grpSp>
        <p:nvGrpSpPr>
          <p:cNvPr id="617" name="Google Shape;617;p43" descr="Image of a normal distribution with the mean of 3.5 and one standard deviation above would be 1.87 more"/>
          <p:cNvGrpSpPr/>
          <p:nvPr/>
        </p:nvGrpSpPr>
        <p:grpSpPr>
          <a:xfrm>
            <a:off x="786286" y="2486402"/>
            <a:ext cx="5101681" cy="2385587"/>
            <a:chOff x="717116" y="3928745"/>
            <a:chExt cx="5101681" cy="2385587"/>
          </a:xfrm>
        </p:grpSpPr>
        <p:grpSp>
          <p:nvGrpSpPr>
            <p:cNvPr id="618" name="Google Shape;618;p43"/>
            <p:cNvGrpSpPr/>
            <p:nvPr/>
          </p:nvGrpSpPr>
          <p:grpSpPr>
            <a:xfrm>
              <a:off x="717116" y="3928745"/>
              <a:ext cx="5101681" cy="2385587"/>
              <a:chOff x="717116" y="3928745"/>
              <a:chExt cx="5101681" cy="2385587"/>
            </a:xfrm>
          </p:grpSpPr>
          <p:pic>
            <p:nvPicPr>
              <p:cNvPr id="619" name="Google Shape;619;p43"/>
              <p:cNvPicPr preferRelativeResize="0"/>
              <p:nvPr/>
            </p:nvPicPr>
            <p:blipFill rotWithShape="1">
              <a:blip r:embed="rId3">
                <a:alphaModFix/>
              </a:blip>
              <a:srcRect b="10870"/>
              <a:stretch/>
            </p:blipFill>
            <p:spPr>
              <a:xfrm>
                <a:off x="717116" y="3928745"/>
                <a:ext cx="5101681" cy="1894633"/>
              </a:xfrm>
              <a:prstGeom prst="rect">
                <a:avLst/>
              </a:prstGeom>
              <a:noFill/>
              <a:ln>
                <a:noFill/>
              </a:ln>
            </p:spPr>
          </p:pic>
          <p:grpSp>
            <p:nvGrpSpPr>
              <p:cNvPr id="620" name="Google Shape;620;p43"/>
              <p:cNvGrpSpPr/>
              <p:nvPr/>
            </p:nvGrpSpPr>
            <p:grpSpPr>
              <a:xfrm>
                <a:off x="3053895" y="5784850"/>
                <a:ext cx="480858" cy="529482"/>
                <a:chOff x="5470792" y="3285847"/>
                <a:chExt cx="480858" cy="529482"/>
              </a:xfrm>
            </p:grpSpPr>
            <p:sp>
              <p:nvSpPr>
                <p:cNvPr id="621" name="Google Shape;621;p43"/>
                <p:cNvSpPr txBox="1"/>
                <p:nvPr/>
              </p:nvSpPr>
              <p:spPr>
                <a:xfrm>
                  <a:off x="5470792" y="3476775"/>
                  <a:ext cx="48085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3.5</a:t>
                  </a:r>
                  <a:endParaRPr/>
                </a:p>
              </p:txBody>
            </p:sp>
            <p:cxnSp>
              <p:nvCxnSpPr>
                <p:cNvPr id="622" name="Google Shape;622;p43"/>
                <p:cNvCxnSpPr/>
                <p:nvPr/>
              </p:nvCxnSpPr>
              <p:spPr>
                <a:xfrm>
                  <a:off x="5699803" y="3285847"/>
                  <a:ext cx="0" cy="254455"/>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grpSp>
        </p:grpSp>
        <p:sp>
          <p:nvSpPr>
            <p:cNvPr id="623" name="Google Shape;623;p43"/>
            <p:cNvSpPr txBox="1"/>
            <p:nvPr/>
          </p:nvSpPr>
          <p:spPr>
            <a:xfrm>
              <a:off x="3317454" y="4989917"/>
              <a:ext cx="5881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1.87</a:t>
              </a:r>
              <a:endParaRPr/>
            </a:p>
          </p:txBody>
        </p:sp>
        <p:cxnSp>
          <p:nvCxnSpPr>
            <p:cNvPr id="624" name="Google Shape;624;p43"/>
            <p:cNvCxnSpPr/>
            <p:nvPr/>
          </p:nvCxnSpPr>
          <p:spPr>
            <a:xfrm>
              <a:off x="3282906" y="4972387"/>
              <a:ext cx="622687" cy="11982"/>
            </a:xfrm>
            <a:prstGeom prst="straightConnector1">
              <a:avLst/>
            </a:prstGeom>
            <a:noFill/>
            <a:ln w="25400" cap="flat" cmpd="sng">
              <a:solidFill>
                <a:schemeClr val="accent3"/>
              </a:solidFill>
              <a:prstDash val="solid"/>
              <a:round/>
              <a:headEnd type="stealth" w="med" len="med"/>
              <a:tailEnd type="stealth" w="med" len="med"/>
            </a:ln>
            <a:effectLst>
              <a:outerShdw blurRad="40000" dist="20000" dir="5400000" rotWithShape="0">
                <a:srgbClr val="000000">
                  <a:alpha val="37647"/>
                </a:srgbClr>
              </a:outerShdw>
            </a:effectLst>
          </p:spPr>
        </p:cxnSp>
      </p:grpSp>
      <p:sp>
        <p:nvSpPr>
          <p:cNvPr id="632" name="Google Shape;632;p43"/>
          <p:cNvSpPr txBox="1"/>
          <p:nvPr/>
        </p:nvSpPr>
        <p:spPr>
          <a:xfrm>
            <a:off x="950262" y="1794239"/>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3.5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
        <p:nvSpPr>
          <p:cNvPr id="613" name="Google Shape;613;p43"/>
          <p:cNvSpPr txBox="1">
            <a:spLocks noGrp="1"/>
          </p:cNvSpPr>
          <p:nvPr>
            <p:ph type="title"/>
          </p:nvPr>
        </p:nvSpPr>
        <p:spPr>
          <a:xfrm>
            <a:off x="457200" y="12224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Properties of the SD</a:t>
            </a:r>
            <a:endParaRPr/>
          </a:p>
        </p:txBody>
      </p:sp>
      <p:sp>
        <p:nvSpPr>
          <p:cNvPr id="633" name="Google Shape;633;p43"/>
          <p:cNvSpPr txBox="1"/>
          <p:nvPr/>
        </p:nvSpPr>
        <p:spPr>
          <a:xfrm>
            <a:off x="4772106" y="1796418"/>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 </a:t>
            </a:r>
            <a:r>
              <a:rPr lang="en-US" sz="1800" u="sng">
                <a:solidFill>
                  <a:schemeClr val="dk1"/>
                </a:solidFill>
                <a:latin typeface="Avenir"/>
                <a:ea typeface="Avenir"/>
                <a:cs typeface="Avenir"/>
                <a:sym typeface="Avenir"/>
              </a:rPr>
              <a:t>+ 1</a:t>
            </a:r>
            <a:endParaRPr sz="1800" i="1" u="sng">
              <a:solidFill>
                <a:schemeClr val="dk1"/>
              </a:solidFill>
              <a:latin typeface="Avenir"/>
              <a:ea typeface="Avenir"/>
              <a:cs typeface="Avenir"/>
              <a:sym typeface="Aveni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4.5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Tree>
    <p:extLst>
      <p:ext uri="{BB962C8B-B14F-4D97-AF65-F5344CB8AC3E}">
        <p14:creationId xmlns:p14="http://schemas.microsoft.com/office/powerpoint/2010/main" val="20552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5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fade">
                                      <p:cBhvr>
                                        <p:cTn id="10" dur="500"/>
                                        <p:tgtEl>
                                          <p:spTgt spid="6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17"/>
                                        </p:tgtEl>
                                      </p:cBhvr>
                                    </p:animEffect>
                                    <p:set>
                                      <p:cBhvr>
                                        <p:cTn id="15" dur="1" fill="hold">
                                          <p:stCondLst>
                                            <p:cond delay="500"/>
                                          </p:stCondLst>
                                        </p:cTn>
                                        <p:tgtEl>
                                          <p:spTgt spid="6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6480"/>
              <a:buFont typeface="Avenir"/>
              <a:buNone/>
            </a:pPr>
            <a:r>
              <a:rPr lang="en-US" sz="6480" dirty="0">
                <a:latin typeface="Avenir"/>
                <a:ea typeface="Avenir"/>
                <a:cs typeface="Avenir"/>
                <a:sym typeface="Avenir"/>
              </a:rPr>
              <a:t>Frequencies</a:t>
            </a:r>
            <a:endParaRPr dirty="0"/>
          </a:p>
        </p:txBody>
      </p:sp>
      <p:sp>
        <p:nvSpPr>
          <p:cNvPr id="4" name="Text Placeholder 3">
            <a:extLst>
              <a:ext uri="{FF2B5EF4-FFF2-40B4-BE49-F238E27FC236}">
                <a16:creationId xmlns:a16="http://schemas.microsoft.com/office/drawing/2014/main" id="{92AB1E35-0543-464A-BAF0-76601791A0D2}"/>
              </a:ext>
            </a:extLst>
          </p:cNvPr>
          <p:cNvSpPr>
            <a:spLocks noGrp="1"/>
          </p:cNvSpPr>
          <p:nvPr>
            <p:ph type="body" idx="1"/>
          </p:nvPr>
        </p:nvSpPr>
        <p:spPr/>
        <p:txBody>
          <a:bodyPr/>
          <a:lstStyle/>
          <a:p>
            <a:r>
              <a:rPr lang="en-US" dirty="0"/>
              <a:t>Step 1</a:t>
            </a:r>
          </a:p>
        </p:txBody>
      </p:sp>
    </p:spTree>
    <p:extLst>
      <p:ext uri="{BB962C8B-B14F-4D97-AF65-F5344CB8AC3E}">
        <p14:creationId xmlns:p14="http://schemas.microsoft.com/office/powerpoint/2010/main" val="1000208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aphicFrame>
        <p:nvGraphicFramePr>
          <p:cNvPr id="615" name="Google Shape;615;p43"/>
          <p:cNvGraphicFramePr/>
          <p:nvPr/>
        </p:nvGraphicFramePr>
        <p:xfrm>
          <a:off x="7760512" y="1797512"/>
          <a:ext cx="926300" cy="3851400"/>
        </p:xfrm>
        <a:graphic>
          <a:graphicData uri="http://schemas.openxmlformats.org/drawingml/2006/table">
            <a:tbl>
              <a:tblPr firstRow="1" bandRow="1">
                <a:noFill/>
                <a:tableStyleId>{3846EA51-9AA7-4F2C-9D9F-E7A2CE7B73E4}</a:tableStyleId>
              </a:tblPr>
              <a:tblGrid>
                <a:gridCol w="926300">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 </a:t>
                      </a:r>
                      <a:r>
                        <a:rPr lang="en-US" sz="1800" i="0">
                          <a:latin typeface="Calibri"/>
                          <a:ea typeface="Calibri"/>
                          <a:cs typeface="Calibri"/>
                          <a:sym typeface="Calibri"/>
                        </a:rPr>
                        <a:t>+ 1</a:t>
                      </a:r>
                      <a:endParaRPr sz="1800" i="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5</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6</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7</a:t>
                      </a:r>
                      <a:endParaRPr dirty="0"/>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614" name="Google Shape;614;p43"/>
          <p:cNvGraphicFramePr/>
          <p:nvPr/>
        </p:nvGraphicFramePr>
        <p:xfrm>
          <a:off x="7071401" y="1794239"/>
          <a:ext cx="677125" cy="3851400"/>
        </p:xfrm>
        <a:graphic>
          <a:graphicData uri="http://schemas.openxmlformats.org/drawingml/2006/table">
            <a:tbl>
              <a:tblPr firstRow="1" bandRow="1">
                <a:noFill/>
                <a:tableStyleId>{3846EA51-9AA7-4F2C-9D9F-E7A2CE7B73E4}</a:tableStyleId>
              </a:tblPr>
              <a:tblGrid>
                <a:gridCol w="677125">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a:t>
                      </a:r>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5</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6</a:t>
                      </a:r>
                      <a:endParaRPr dirty="0"/>
                    </a:p>
                  </a:txBody>
                  <a:tcPr marL="91450" marR="91450" marT="45725" marB="45725"/>
                </a:tc>
                <a:extLst>
                  <a:ext uri="{0D108BD9-81ED-4DB2-BD59-A6C34878D82A}">
                    <a16:rowId xmlns:a16="http://schemas.microsoft.com/office/drawing/2014/main" val="10006"/>
                  </a:ext>
                </a:extLst>
              </a:tr>
            </a:tbl>
          </a:graphicData>
        </a:graphic>
      </p:graphicFrame>
      <p:sp>
        <p:nvSpPr>
          <p:cNvPr id="616" name="Google Shape;616;p43"/>
          <p:cNvSpPr txBox="1"/>
          <p:nvPr/>
        </p:nvSpPr>
        <p:spPr>
          <a:xfrm>
            <a:off x="600309" y="4871989"/>
            <a:ext cx="6071424" cy="1413822"/>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2040"/>
              <a:buFont typeface="Arial"/>
              <a:buNone/>
            </a:pPr>
            <a:r>
              <a:rPr lang="en-US" sz="2400">
                <a:solidFill>
                  <a:schemeClr val="dk1"/>
                </a:solidFill>
                <a:latin typeface="Avenir"/>
                <a:ea typeface="Avenir"/>
                <a:cs typeface="Avenir"/>
                <a:sym typeface="Avenir"/>
              </a:rPr>
              <a:t>Adding a constant to each score results in the addition of the same constant to the </a:t>
            </a:r>
            <a:r>
              <a:rPr lang="en-US" sz="2400" i="1">
                <a:solidFill>
                  <a:schemeClr val="dk1"/>
                </a:solidFill>
                <a:latin typeface="Avenir"/>
                <a:ea typeface="Avenir"/>
                <a:cs typeface="Avenir"/>
                <a:sym typeface="Avenir"/>
              </a:rPr>
              <a:t>M</a:t>
            </a:r>
            <a:r>
              <a:rPr lang="en-US" sz="2400">
                <a:solidFill>
                  <a:schemeClr val="dk1"/>
                </a:solidFill>
                <a:latin typeface="Avenir"/>
                <a:ea typeface="Avenir"/>
                <a:cs typeface="Avenir"/>
                <a:sym typeface="Avenir"/>
              </a:rPr>
              <a:t>, but </a:t>
            </a:r>
            <a:r>
              <a:rPr lang="en-US" sz="2400">
                <a:solidFill>
                  <a:schemeClr val="dk2"/>
                </a:solidFill>
                <a:latin typeface="Avenir"/>
                <a:ea typeface="Avenir"/>
                <a:cs typeface="Avenir"/>
                <a:sym typeface="Avenir"/>
              </a:rPr>
              <a:t>no change </a:t>
            </a:r>
            <a:r>
              <a:rPr lang="en-US" sz="2400">
                <a:solidFill>
                  <a:schemeClr val="dk1"/>
                </a:solidFill>
                <a:latin typeface="Avenir"/>
                <a:ea typeface="Avenir"/>
                <a:cs typeface="Avenir"/>
                <a:sym typeface="Avenir"/>
              </a:rPr>
              <a:t>in the </a:t>
            </a:r>
            <a:r>
              <a:rPr lang="en-US" sz="2400" i="1">
                <a:solidFill>
                  <a:schemeClr val="dk1"/>
                </a:solidFill>
                <a:latin typeface="Avenir"/>
                <a:ea typeface="Avenir"/>
                <a:cs typeface="Avenir"/>
                <a:sym typeface="Avenir"/>
              </a:rPr>
              <a:t>SD </a:t>
            </a:r>
            <a:r>
              <a:rPr lang="en-US" sz="2400">
                <a:solidFill>
                  <a:schemeClr val="dk1"/>
                </a:solidFill>
                <a:latin typeface="Avenir"/>
                <a:ea typeface="Avenir"/>
                <a:cs typeface="Avenir"/>
                <a:sym typeface="Avenir"/>
              </a:rPr>
              <a:t>(</a:t>
            </a:r>
            <a:r>
              <a:rPr lang="en-US" sz="2400" i="1">
                <a:solidFill>
                  <a:schemeClr val="dk1"/>
                </a:solidFill>
                <a:latin typeface="Avenir"/>
                <a:ea typeface="Avenir"/>
                <a:cs typeface="Avenir"/>
                <a:sym typeface="Avenir"/>
              </a:rPr>
              <a:t>s</a:t>
            </a:r>
            <a:r>
              <a:rPr lang="en-US" sz="2400">
                <a:solidFill>
                  <a:schemeClr val="dk1"/>
                </a:solidFill>
                <a:latin typeface="Avenir"/>
                <a:ea typeface="Avenir"/>
                <a:cs typeface="Avenir"/>
                <a:sym typeface="Avenir"/>
              </a:rPr>
              <a:t> or σ)</a:t>
            </a:r>
            <a:endParaRPr/>
          </a:p>
        </p:txBody>
      </p:sp>
      <p:grpSp>
        <p:nvGrpSpPr>
          <p:cNvPr id="625" name="Google Shape;625;p43" descr="Image of a normal distribution the same as before, but now the mean is at 4.5 and 1 more standard deviation would still be adding 1.87"/>
          <p:cNvGrpSpPr/>
          <p:nvPr/>
        </p:nvGrpSpPr>
        <p:grpSpPr>
          <a:xfrm>
            <a:off x="1423922" y="2524389"/>
            <a:ext cx="5101681" cy="2384924"/>
            <a:chOff x="3821456" y="4189238"/>
            <a:chExt cx="5101681" cy="2384924"/>
          </a:xfrm>
        </p:grpSpPr>
        <p:grpSp>
          <p:nvGrpSpPr>
            <p:cNvPr id="626" name="Google Shape;626;p43"/>
            <p:cNvGrpSpPr/>
            <p:nvPr/>
          </p:nvGrpSpPr>
          <p:grpSpPr>
            <a:xfrm>
              <a:off x="3821456" y="4189238"/>
              <a:ext cx="5101681" cy="2384924"/>
              <a:chOff x="1102061" y="3520837"/>
              <a:chExt cx="5101681" cy="2384924"/>
            </a:xfrm>
          </p:grpSpPr>
          <p:pic>
            <p:nvPicPr>
              <p:cNvPr id="627" name="Google Shape;627;p43"/>
              <p:cNvPicPr preferRelativeResize="0"/>
              <p:nvPr/>
            </p:nvPicPr>
            <p:blipFill rotWithShape="1">
              <a:blip r:embed="rId3">
                <a:alphaModFix amt="47000"/>
              </a:blip>
              <a:srcRect b="10870"/>
              <a:stretch/>
            </p:blipFill>
            <p:spPr>
              <a:xfrm>
                <a:off x="1102061" y="3520837"/>
                <a:ext cx="5101681" cy="1894633"/>
              </a:xfrm>
              <a:prstGeom prst="rect">
                <a:avLst/>
              </a:prstGeom>
              <a:noFill/>
              <a:ln>
                <a:noFill/>
              </a:ln>
            </p:spPr>
          </p:pic>
          <p:sp>
            <p:nvSpPr>
              <p:cNvPr id="628" name="Google Shape;628;p43"/>
              <p:cNvSpPr txBox="1"/>
              <p:nvPr/>
            </p:nvSpPr>
            <p:spPr>
              <a:xfrm>
                <a:off x="3436433" y="5567207"/>
                <a:ext cx="48085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D2533C"/>
                    </a:solidFill>
                    <a:latin typeface="Calibri"/>
                    <a:ea typeface="Calibri"/>
                    <a:cs typeface="Calibri"/>
                    <a:sym typeface="Calibri"/>
                  </a:rPr>
                  <a:t>4.5</a:t>
                </a:r>
                <a:endParaRPr/>
              </a:p>
            </p:txBody>
          </p:sp>
          <p:cxnSp>
            <p:nvCxnSpPr>
              <p:cNvPr id="629" name="Google Shape;629;p43"/>
              <p:cNvCxnSpPr/>
              <p:nvPr/>
            </p:nvCxnSpPr>
            <p:spPr>
              <a:xfrm>
                <a:off x="3665444" y="5376279"/>
                <a:ext cx="0" cy="254455"/>
              </a:xfrm>
              <a:prstGeom prst="straightConnector1">
                <a:avLst/>
              </a:prstGeom>
              <a:noFill/>
              <a:ln w="25400"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cxnSp>
        </p:grpSp>
        <p:sp>
          <p:nvSpPr>
            <p:cNvPr id="630" name="Google Shape;630;p43"/>
            <p:cNvSpPr txBox="1"/>
            <p:nvPr/>
          </p:nvSpPr>
          <p:spPr>
            <a:xfrm>
              <a:off x="6420217" y="5254055"/>
              <a:ext cx="5881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1.87</a:t>
              </a:r>
              <a:endParaRPr/>
            </a:p>
          </p:txBody>
        </p:sp>
        <p:cxnSp>
          <p:nvCxnSpPr>
            <p:cNvPr id="631" name="Google Shape;631;p43"/>
            <p:cNvCxnSpPr/>
            <p:nvPr/>
          </p:nvCxnSpPr>
          <p:spPr>
            <a:xfrm>
              <a:off x="6385669" y="5236525"/>
              <a:ext cx="622687" cy="11982"/>
            </a:xfrm>
            <a:prstGeom prst="straightConnector1">
              <a:avLst/>
            </a:prstGeom>
            <a:noFill/>
            <a:ln w="25400" cap="flat" cmpd="sng">
              <a:solidFill>
                <a:schemeClr val="accent3"/>
              </a:solidFill>
              <a:prstDash val="solid"/>
              <a:round/>
              <a:headEnd type="stealth" w="med" len="med"/>
              <a:tailEnd type="stealth" w="med" len="med"/>
            </a:ln>
            <a:effectLst>
              <a:outerShdw blurRad="40000" dist="20000" dir="5400000" rotWithShape="0">
                <a:srgbClr val="000000">
                  <a:alpha val="37647"/>
                </a:srgbClr>
              </a:outerShdw>
            </a:effectLst>
          </p:spPr>
        </p:cxnSp>
      </p:grpSp>
      <p:sp>
        <p:nvSpPr>
          <p:cNvPr id="633" name="Google Shape;633;p43"/>
          <p:cNvSpPr txBox="1"/>
          <p:nvPr/>
        </p:nvSpPr>
        <p:spPr>
          <a:xfrm>
            <a:off x="4772106" y="1796418"/>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 </a:t>
            </a:r>
            <a:r>
              <a:rPr lang="en-US" sz="1800" u="sng">
                <a:solidFill>
                  <a:schemeClr val="dk1"/>
                </a:solidFill>
                <a:latin typeface="Avenir"/>
                <a:ea typeface="Avenir"/>
                <a:cs typeface="Avenir"/>
                <a:sym typeface="Avenir"/>
              </a:rPr>
              <a:t>+ 1</a:t>
            </a:r>
            <a:endParaRPr sz="1800" i="1" u="sng">
              <a:solidFill>
                <a:schemeClr val="dk1"/>
              </a:solidFill>
              <a:latin typeface="Avenir"/>
              <a:ea typeface="Avenir"/>
              <a:cs typeface="Avenir"/>
              <a:sym typeface="Aveni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4.5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
        <p:nvSpPr>
          <p:cNvPr id="632" name="Google Shape;632;p43"/>
          <p:cNvSpPr txBox="1"/>
          <p:nvPr/>
        </p:nvSpPr>
        <p:spPr>
          <a:xfrm>
            <a:off x="950262" y="1794239"/>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3.5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
        <p:nvSpPr>
          <p:cNvPr id="613" name="Google Shape;613;p43"/>
          <p:cNvSpPr txBox="1">
            <a:spLocks noGrp="1"/>
          </p:cNvSpPr>
          <p:nvPr>
            <p:ph type="title"/>
          </p:nvPr>
        </p:nvSpPr>
        <p:spPr>
          <a:xfrm>
            <a:off x="457200" y="12224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Properties of the SD</a:t>
            </a:r>
            <a:endParaRPr/>
          </a:p>
        </p:txBody>
      </p:sp>
    </p:spTree>
    <p:extLst>
      <p:ext uri="{BB962C8B-B14F-4D97-AF65-F5344CB8AC3E}">
        <p14:creationId xmlns:p14="http://schemas.microsoft.com/office/powerpoint/2010/main" val="378009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animEffect transition="in" filter="fade">
                                      <p:cBhvr>
                                        <p:cTn id="7" dur="500"/>
                                        <p:tgtEl>
                                          <p:spTgt spid="625"/>
                                        </p:tgtEl>
                                      </p:cBhvr>
                                    </p:animEffect>
                                  </p:childTnLst>
                                </p:cTn>
                              </p:par>
                              <p:par>
                                <p:cTn id="8" presetID="10" presetClass="entr" presetSubtype="0" fill="hold" nodeType="withEffect">
                                  <p:stCondLst>
                                    <p:cond delay="0"/>
                                  </p:stCondLst>
                                  <p:childTnLst>
                                    <p:set>
                                      <p:cBhvr>
                                        <p:cTn id="9" dur="1" fill="hold">
                                          <p:stCondLst>
                                            <p:cond delay="0"/>
                                          </p:stCondLst>
                                        </p:cTn>
                                        <p:tgtEl>
                                          <p:spTgt spid="633"/>
                                        </p:tgtEl>
                                        <p:attrNameLst>
                                          <p:attrName>style.visibility</p:attrName>
                                        </p:attrNameLst>
                                      </p:cBhvr>
                                      <p:to>
                                        <p:strVal val="visible"/>
                                      </p:to>
                                    </p:set>
                                    <p:animEffect transition="in" filter="fade">
                                      <p:cBhvr>
                                        <p:cTn id="10" dur="500"/>
                                        <p:tgtEl>
                                          <p:spTgt spid="633"/>
                                        </p:tgtEl>
                                      </p:cBhvr>
                                    </p:animEffect>
                                  </p:childTnLst>
                                </p:cTn>
                              </p:par>
                              <p:par>
                                <p:cTn id="11" presetID="10" presetClass="entr" presetSubtype="0" fill="hold" nodeType="withEffect">
                                  <p:stCondLst>
                                    <p:cond delay="0"/>
                                  </p:stCondLst>
                                  <p:childTnLst>
                                    <p:set>
                                      <p:cBhvr>
                                        <p:cTn id="12" dur="1" fill="hold">
                                          <p:stCondLst>
                                            <p:cond delay="0"/>
                                          </p:stCondLst>
                                        </p:cTn>
                                        <p:tgtEl>
                                          <p:spTgt spid="615"/>
                                        </p:tgtEl>
                                        <p:attrNameLst>
                                          <p:attrName>style.visibility</p:attrName>
                                        </p:attrNameLst>
                                      </p:cBhvr>
                                      <p:to>
                                        <p:strVal val="visible"/>
                                      </p:to>
                                    </p:set>
                                    <p:animEffect transition="in" filter="fade">
                                      <p:cBhvr>
                                        <p:cTn id="13" dur="500"/>
                                        <p:tgtEl>
                                          <p:spTgt spid="6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657" name="Google Shape;657;p44"/>
          <p:cNvGraphicFramePr/>
          <p:nvPr>
            <p:extLst/>
          </p:nvPr>
        </p:nvGraphicFramePr>
        <p:xfrm>
          <a:off x="7761560" y="1794239"/>
          <a:ext cx="926300" cy="3851400"/>
        </p:xfrm>
        <a:graphic>
          <a:graphicData uri="http://schemas.openxmlformats.org/drawingml/2006/table">
            <a:tbl>
              <a:tblPr firstRow="1" bandRow="1">
                <a:noFill/>
                <a:tableStyleId>{3846EA51-9AA7-4F2C-9D9F-E7A2CE7B73E4}</a:tableStyleId>
              </a:tblPr>
              <a:tblGrid>
                <a:gridCol w="926300">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 ×</a:t>
                      </a:r>
                      <a:r>
                        <a:rPr lang="en-US" sz="1800" i="0">
                          <a:latin typeface="Calibri"/>
                          <a:ea typeface="Calibri"/>
                          <a:cs typeface="Calibri"/>
                          <a:sym typeface="Calibri"/>
                        </a:rPr>
                        <a:t> 2</a:t>
                      </a:r>
                      <a:endParaRPr sz="1800" i="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6</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10</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12</a:t>
                      </a:r>
                      <a:endParaRPr dirty="0"/>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658" name="Google Shape;658;p44"/>
          <p:cNvGraphicFramePr/>
          <p:nvPr>
            <p:extLst/>
          </p:nvPr>
        </p:nvGraphicFramePr>
        <p:xfrm>
          <a:off x="7071401" y="1794239"/>
          <a:ext cx="677125" cy="3851400"/>
        </p:xfrm>
        <a:graphic>
          <a:graphicData uri="http://schemas.openxmlformats.org/drawingml/2006/table">
            <a:tbl>
              <a:tblPr firstRow="1" bandRow="1">
                <a:noFill/>
                <a:tableStyleId>{3846EA51-9AA7-4F2C-9D9F-E7A2CE7B73E4}</a:tableStyleId>
              </a:tblPr>
              <a:tblGrid>
                <a:gridCol w="677125">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a:t>
                      </a:r>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5</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6</a:t>
                      </a:r>
                      <a:endParaRPr dirty="0"/>
                    </a:p>
                  </a:txBody>
                  <a:tcPr marL="91450" marR="91450" marT="45725" marB="45725"/>
                </a:tc>
                <a:extLst>
                  <a:ext uri="{0D108BD9-81ED-4DB2-BD59-A6C34878D82A}">
                    <a16:rowId xmlns:a16="http://schemas.microsoft.com/office/drawing/2014/main" val="10006"/>
                  </a:ext>
                </a:extLst>
              </a:tr>
            </a:tbl>
          </a:graphicData>
        </a:graphic>
      </p:graphicFrame>
      <p:grpSp>
        <p:nvGrpSpPr>
          <p:cNvPr id="640" name="Google Shape;640;p44" descr="Back to the original image:&#10;Image of a normal distribution with the mean of 3.5 and one standard deviation above would be 1.87 more"/>
          <p:cNvGrpSpPr/>
          <p:nvPr/>
        </p:nvGrpSpPr>
        <p:grpSpPr>
          <a:xfrm>
            <a:off x="457200" y="2486402"/>
            <a:ext cx="5101681" cy="2385587"/>
            <a:chOff x="717116" y="3928745"/>
            <a:chExt cx="5101681" cy="2385587"/>
          </a:xfrm>
        </p:grpSpPr>
        <p:grpSp>
          <p:nvGrpSpPr>
            <p:cNvPr id="641" name="Google Shape;641;p44"/>
            <p:cNvGrpSpPr/>
            <p:nvPr/>
          </p:nvGrpSpPr>
          <p:grpSpPr>
            <a:xfrm>
              <a:off x="717116" y="3928745"/>
              <a:ext cx="5101681" cy="2385587"/>
              <a:chOff x="717116" y="3928745"/>
              <a:chExt cx="5101681" cy="2385587"/>
            </a:xfrm>
          </p:grpSpPr>
          <p:pic>
            <p:nvPicPr>
              <p:cNvPr id="642" name="Google Shape;642;p44"/>
              <p:cNvPicPr preferRelativeResize="0"/>
              <p:nvPr/>
            </p:nvPicPr>
            <p:blipFill rotWithShape="1">
              <a:blip r:embed="rId3">
                <a:alphaModFix/>
              </a:blip>
              <a:srcRect b="10870"/>
              <a:stretch/>
            </p:blipFill>
            <p:spPr>
              <a:xfrm>
                <a:off x="717116" y="3928745"/>
                <a:ext cx="5101681" cy="1894633"/>
              </a:xfrm>
              <a:prstGeom prst="rect">
                <a:avLst/>
              </a:prstGeom>
              <a:noFill/>
              <a:ln>
                <a:noFill/>
              </a:ln>
            </p:spPr>
          </p:pic>
          <p:grpSp>
            <p:nvGrpSpPr>
              <p:cNvPr id="643" name="Google Shape;643;p44"/>
              <p:cNvGrpSpPr/>
              <p:nvPr/>
            </p:nvGrpSpPr>
            <p:grpSpPr>
              <a:xfrm>
                <a:off x="3053895" y="5784850"/>
                <a:ext cx="480858" cy="529482"/>
                <a:chOff x="5470792" y="3285847"/>
                <a:chExt cx="480858" cy="529482"/>
              </a:xfrm>
            </p:grpSpPr>
            <p:sp>
              <p:nvSpPr>
                <p:cNvPr id="644" name="Google Shape;644;p44"/>
                <p:cNvSpPr txBox="1"/>
                <p:nvPr/>
              </p:nvSpPr>
              <p:spPr>
                <a:xfrm>
                  <a:off x="5470792" y="3476775"/>
                  <a:ext cx="48085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3.5</a:t>
                  </a:r>
                  <a:endParaRPr/>
                </a:p>
              </p:txBody>
            </p:sp>
            <p:cxnSp>
              <p:nvCxnSpPr>
                <p:cNvPr id="645" name="Google Shape;645;p44"/>
                <p:cNvCxnSpPr/>
                <p:nvPr/>
              </p:nvCxnSpPr>
              <p:spPr>
                <a:xfrm>
                  <a:off x="5699803" y="3285847"/>
                  <a:ext cx="0" cy="254455"/>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grpSp>
        </p:grpSp>
        <p:sp>
          <p:nvSpPr>
            <p:cNvPr id="646" name="Google Shape;646;p44"/>
            <p:cNvSpPr txBox="1"/>
            <p:nvPr/>
          </p:nvSpPr>
          <p:spPr>
            <a:xfrm>
              <a:off x="3317454" y="4989917"/>
              <a:ext cx="5881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1.87</a:t>
              </a:r>
              <a:endParaRPr/>
            </a:p>
          </p:txBody>
        </p:sp>
        <p:cxnSp>
          <p:nvCxnSpPr>
            <p:cNvPr id="647" name="Google Shape;647;p44"/>
            <p:cNvCxnSpPr/>
            <p:nvPr/>
          </p:nvCxnSpPr>
          <p:spPr>
            <a:xfrm>
              <a:off x="3282906" y="4972387"/>
              <a:ext cx="622687" cy="11982"/>
            </a:xfrm>
            <a:prstGeom prst="straightConnector1">
              <a:avLst/>
            </a:prstGeom>
            <a:noFill/>
            <a:ln w="25400" cap="flat" cmpd="sng">
              <a:solidFill>
                <a:schemeClr val="accent3"/>
              </a:solidFill>
              <a:prstDash val="solid"/>
              <a:round/>
              <a:headEnd type="stealth" w="med" len="med"/>
              <a:tailEnd type="stealth" w="med" len="med"/>
            </a:ln>
            <a:effectLst>
              <a:outerShdw blurRad="40000" dist="20000" dir="5400000" rotWithShape="0">
                <a:srgbClr val="000000">
                  <a:alpha val="37647"/>
                </a:srgbClr>
              </a:outerShdw>
            </a:effectLst>
          </p:spPr>
        </p:cxnSp>
      </p:grpSp>
      <p:sp>
        <p:nvSpPr>
          <p:cNvPr id="655" name="Google Shape;655;p44"/>
          <p:cNvSpPr txBox="1"/>
          <p:nvPr/>
        </p:nvSpPr>
        <p:spPr>
          <a:xfrm>
            <a:off x="899463" y="1726507"/>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3.5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
        <p:nvSpPr>
          <p:cNvPr id="659" name="title"/>
          <p:cNvSpPr txBox="1">
            <a:spLocks noGrp="1"/>
          </p:cNvSpPr>
          <p:nvPr>
            <p:ph type="title"/>
          </p:nvPr>
        </p:nvSpPr>
        <p:spPr>
          <a:xfrm>
            <a:off x="457200" y="12224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Properties of the SD</a:t>
            </a:r>
            <a:endParaRPr/>
          </a:p>
        </p:txBody>
      </p:sp>
    </p:spTree>
    <p:extLst>
      <p:ext uri="{BB962C8B-B14F-4D97-AF65-F5344CB8AC3E}">
        <p14:creationId xmlns:p14="http://schemas.microsoft.com/office/powerpoint/2010/main" val="193274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40"/>
                                        </p:tgtEl>
                                      </p:cBhvr>
                                    </p:animEffect>
                                    <p:set>
                                      <p:cBhvr>
                                        <p:cTn id="7" dur="1" fill="hold">
                                          <p:stCondLst>
                                            <p:cond delay="500"/>
                                          </p:stCondLst>
                                        </p:cTn>
                                        <p:tgtEl>
                                          <p:spTgt spid="6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657" name="Google Shape;657;p44"/>
          <p:cNvGraphicFramePr/>
          <p:nvPr/>
        </p:nvGraphicFramePr>
        <p:xfrm>
          <a:off x="7761560" y="1794239"/>
          <a:ext cx="926300" cy="3851400"/>
        </p:xfrm>
        <a:graphic>
          <a:graphicData uri="http://schemas.openxmlformats.org/drawingml/2006/table">
            <a:tbl>
              <a:tblPr firstRow="1" bandRow="1">
                <a:noFill/>
                <a:tableStyleId>{3846EA51-9AA7-4F2C-9D9F-E7A2CE7B73E4}</a:tableStyleId>
              </a:tblPr>
              <a:tblGrid>
                <a:gridCol w="926300">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 ×</a:t>
                      </a:r>
                      <a:r>
                        <a:rPr lang="en-US" sz="1800" i="0">
                          <a:latin typeface="Calibri"/>
                          <a:ea typeface="Calibri"/>
                          <a:cs typeface="Calibri"/>
                          <a:sym typeface="Calibri"/>
                        </a:rPr>
                        <a:t> 2</a:t>
                      </a:r>
                      <a:endParaRPr sz="1800" i="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6</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10</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12</a:t>
                      </a:r>
                      <a:endParaRPr dirty="0"/>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658" name="Google Shape;658;p44"/>
          <p:cNvGraphicFramePr/>
          <p:nvPr/>
        </p:nvGraphicFramePr>
        <p:xfrm>
          <a:off x="7071401" y="1794239"/>
          <a:ext cx="677125" cy="3851400"/>
        </p:xfrm>
        <a:graphic>
          <a:graphicData uri="http://schemas.openxmlformats.org/drawingml/2006/table">
            <a:tbl>
              <a:tblPr firstRow="1" bandRow="1">
                <a:noFill/>
                <a:tableStyleId>{3846EA51-9AA7-4F2C-9D9F-E7A2CE7B73E4}</a:tableStyleId>
              </a:tblPr>
              <a:tblGrid>
                <a:gridCol w="677125">
                  <a:extLst>
                    <a:ext uri="{9D8B030D-6E8A-4147-A177-3AD203B41FA5}">
                      <a16:colId xmlns:a16="http://schemas.microsoft.com/office/drawing/2014/main" val="20000"/>
                    </a:ext>
                  </a:extLst>
                </a:gridCol>
              </a:tblGrid>
              <a:tr h="550200">
                <a:tc>
                  <a:txBody>
                    <a:bodyPr/>
                    <a:lstStyle/>
                    <a:p>
                      <a:pPr marL="0" marR="0" lvl="0" indent="0" algn="ctr" rtl="0">
                        <a:spcBef>
                          <a:spcPts val="0"/>
                        </a:spcBef>
                        <a:spcAft>
                          <a:spcPts val="0"/>
                        </a:spcAft>
                        <a:buNone/>
                      </a:pPr>
                      <a:r>
                        <a:rPr lang="en-US" sz="1800" i="1">
                          <a:latin typeface="Times New Roman"/>
                          <a:ea typeface="Times New Roman"/>
                          <a:cs typeface="Times New Roman"/>
                          <a:sym typeface="Times New Roman"/>
                        </a:rPr>
                        <a:t>X</a:t>
                      </a:r>
                      <a:endParaRPr/>
                    </a:p>
                  </a:txBody>
                  <a:tcPr marL="91450" marR="91450" marT="45725" marB="45725"/>
                </a:tc>
                <a:extLst>
                  <a:ext uri="{0D108BD9-81ED-4DB2-BD59-A6C34878D82A}">
                    <a16:rowId xmlns:a16="http://schemas.microsoft.com/office/drawing/2014/main" val="10000"/>
                  </a:ext>
                </a:extLst>
              </a:tr>
              <a:tr h="550200">
                <a:tc>
                  <a:txBody>
                    <a:bodyPr/>
                    <a:lstStyle/>
                    <a:p>
                      <a:pPr marL="0" marR="0" lvl="0" indent="0" algn="ctr"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1"/>
                  </a:ext>
                </a:extLst>
              </a:tr>
              <a:tr h="550200">
                <a:tc>
                  <a:txBody>
                    <a:bodyPr/>
                    <a:lstStyle/>
                    <a:p>
                      <a:pPr marL="0" marR="0" lvl="0" indent="0" algn="ctr" rtl="0">
                        <a:spcBef>
                          <a:spcPts val="0"/>
                        </a:spcBef>
                        <a:spcAft>
                          <a:spcPts val="0"/>
                        </a:spcAft>
                        <a:buNone/>
                      </a:pPr>
                      <a:r>
                        <a:rPr lang="en-US" sz="1800"/>
                        <a:t>2</a:t>
                      </a:r>
                      <a:endParaRPr/>
                    </a:p>
                  </a:txBody>
                  <a:tcPr marL="91450" marR="91450" marT="45725" marB="45725"/>
                </a:tc>
                <a:extLst>
                  <a:ext uri="{0D108BD9-81ED-4DB2-BD59-A6C34878D82A}">
                    <a16:rowId xmlns:a16="http://schemas.microsoft.com/office/drawing/2014/main" val="10002"/>
                  </a:ext>
                </a:extLst>
              </a:tr>
              <a:tr h="550200">
                <a:tc>
                  <a:txBody>
                    <a:bodyPr/>
                    <a:lstStyle/>
                    <a:p>
                      <a:pPr marL="0" marR="0" lvl="0" indent="0" algn="ctr"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3"/>
                  </a:ext>
                </a:extLst>
              </a:tr>
              <a:tr h="550200">
                <a:tc>
                  <a:txBody>
                    <a:bodyPr/>
                    <a:lstStyle/>
                    <a:p>
                      <a:pPr marL="0" marR="0" lvl="0" indent="0" algn="ctr"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4"/>
                  </a:ext>
                </a:extLst>
              </a:tr>
              <a:tr h="550200">
                <a:tc>
                  <a:txBody>
                    <a:bodyPr/>
                    <a:lstStyle/>
                    <a:p>
                      <a:pPr marL="0" marR="0" lvl="0" indent="0" algn="ctr" rtl="0">
                        <a:spcBef>
                          <a:spcPts val="0"/>
                        </a:spcBef>
                        <a:spcAft>
                          <a:spcPts val="0"/>
                        </a:spcAft>
                        <a:buNone/>
                      </a:pPr>
                      <a:r>
                        <a:rPr lang="en-US" sz="1800">
                          <a:latin typeface="Calibri"/>
                          <a:ea typeface="Calibri"/>
                          <a:cs typeface="Calibri"/>
                          <a:sym typeface="Calibri"/>
                        </a:rPr>
                        <a:t>5</a:t>
                      </a:r>
                      <a:endParaRPr/>
                    </a:p>
                  </a:txBody>
                  <a:tcPr marL="91450" marR="91450" marT="45725" marB="45725"/>
                </a:tc>
                <a:extLst>
                  <a:ext uri="{0D108BD9-81ED-4DB2-BD59-A6C34878D82A}">
                    <a16:rowId xmlns:a16="http://schemas.microsoft.com/office/drawing/2014/main" val="10005"/>
                  </a:ext>
                </a:extLst>
              </a:tr>
              <a:tr h="550200">
                <a:tc>
                  <a:txBody>
                    <a:bodyPr/>
                    <a:lstStyle/>
                    <a:p>
                      <a:pPr marL="0" marR="0" lvl="0" indent="0" algn="ctr" rtl="0">
                        <a:spcBef>
                          <a:spcPts val="0"/>
                        </a:spcBef>
                        <a:spcAft>
                          <a:spcPts val="0"/>
                        </a:spcAft>
                        <a:buNone/>
                      </a:pPr>
                      <a:r>
                        <a:rPr lang="en-US" sz="1800" dirty="0"/>
                        <a:t>6</a:t>
                      </a:r>
                      <a:endParaRPr dirty="0"/>
                    </a:p>
                  </a:txBody>
                  <a:tcPr marL="91450" marR="91450" marT="45725" marB="45725"/>
                </a:tc>
                <a:extLst>
                  <a:ext uri="{0D108BD9-81ED-4DB2-BD59-A6C34878D82A}">
                    <a16:rowId xmlns:a16="http://schemas.microsoft.com/office/drawing/2014/main" val="10006"/>
                  </a:ext>
                </a:extLst>
              </a:tr>
            </a:tbl>
          </a:graphicData>
        </a:graphic>
      </p:graphicFrame>
      <p:sp>
        <p:nvSpPr>
          <p:cNvPr id="639" name="Google Shape;639;p44"/>
          <p:cNvSpPr txBox="1"/>
          <p:nvPr/>
        </p:nvSpPr>
        <p:spPr>
          <a:xfrm>
            <a:off x="600309" y="4871989"/>
            <a:ext cx="6455460" cy="169395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2040"/>
              <a:buFont typeface="Arial"/>
              <a:buNone/>
            </a:pPr>
            <a:r>
              <a:rPr lang="en-US" sz="2400">
                <a:solidFill>
                  <a:schemeClr val="dk1"/>
                </a:solidFill>
                <a:latin typeface="Avenir"/>
                <a:ea typeface="Avenir"/>
                <a:cs typeface="Avenir"/>
                <a:sym typeface="Avenir"/>
              </a:rPr>
              <a:t>Multiplying every score by a constant results in the multiplication by the same constant of the </a:t>
            </a:r>
            <a:r>
              <a:rPr lang="en-US" sz="2400" i="1">
                <a:solidFill>
                  <a:schemeClr val="dk1"/>
                </a:solidFill>
                <a:latin typeface="Avenir"/>
                <a:ea typeface="Avenir"/>
                <a:cs typeface="Avenir"/>
                <a:sym typeface="Avenir"/>
              </a:rPr>
              <a:t>M</a:t>
            </a:r>
            <a:r>
              <a:rPr lang="en-US" sz="2400">
                <a:solidFill>
                  <a:schemeClr val="dk1"/>
                </a:solidFill>
                <a:latin typeface="Avenir"/>
                <a:ea typeface="Avenir"/>
                <a:cs typeface="Avenir"/>
                <a:sym typeface="Avenir"/>
              </a:rPr>
              <a:t>, </a:t>
            </a:r>
            <a:r>
              <a:rPr lang="en-US" sz="2400">
                <a:solidFill>
                  <a:srgbClr val="D2533C"/>
                </a:solidFill>
                <a:latin typeface="Avenir"/>
                <a:ea typeface="Avenir"/>
                <a:cs typeface="Avenir"/>
                <a:sym typeface="Avenir"/>
              </a:rPr>
              <a:t>and</a:t>
            </a:r>
            <a:r>
              <a:rPr lang="en-US" sz="2400">
                <a:solidFill>
                  <a:schemeClr val="dk1"/>
                </a:solidFill>
                <a:latin typeface="Avenir"/>
                <a:ea typeface="Avenir"/>
                <a:cs typeface="Avenir"/>
                <a:sym typeface="Avenir"/>
              </a:rPr>
              <a:t> multiplication by the same constant of the </a:t>
            </a:r>
            <a:r>
              <a:rPr lang="en-US" sz="2400" i="1">
                <a:solidFill>
                  <a:schemeClr val="dk1"/>
                </a:solidFill>
                <a:latin typeface="Avenir"/>
                <a:ea typeface="Avenir"/>
                <a:cs typeface="Avenir"/>
                <a:sym typeface="Avenir"/>
              </a:rPr>
              <a:t>SD </a:t>
            </a:r>
            <a:r>
              <a:rPr lang="en-US" sz="2400">
                <a:solidFill>
                  <a:schemeClr val="dk1"/>
                </a:solidFill>
                <a:latin typeface="Avenir"/>
                <a:ea typeface="Avenir"/>
                <a:cs typeface="Avenir"/>
                <a:sym typeface="Avenir"/>
              </a:rPr>
              <a:t>(</a:t>
            </a:r>
            <a:r>
              <a:rPr lang="en-US" sz="2400" i="1">
                <a:solidFill>
                  <a:schemeClr val="dk1"/>
                </a:solidFill>
                <a:latin typeface="Avenir"/>
                <a:ea typeface="Avenir"/>
                <a:cs typeface="Avenir"/>
                <a:sym typeface="Avenir"/>
              </a:rPr>
              <a:t>s</a:t>
            </a:r>
            <a:r>
              <a:rPr lang="en-US" sz="2400">
                <a:solidFill>
                  <a:schemeClr val="dk1"/>
                </a:solidFill>
                <a:latin typeface="Avenir"/>
                <a:ea typeface="Avenir"/>
                <a:cs typeface="Avenir"/>
                <a:sym typeface="Avenir"/>
              </a:rPr>
              <a:t> or σ)</a:t>
            </a:r>
            <a:endParaRPr/>
          </a:p>
        </p:txBody>
      </p:sp>
      <p:sp>
        <p:nvSpPr>
          <p:cNvPr id="659" name="title"/>
          <p:cNvSpPr txBox="1">
            <a:spLocks noGrp="1"/>
          </p:cNvSpPr>
          <p:nvPr>
            <p:ph type="title"/>
          </p:nvPr>
        </p:nvSpPr>
        <p:spPr>
          <a:xfrm>
            <a:off x="457200" y="12224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Properties of the SD</a:t>
            </a:r>
            <a:endParaRPr/>
          </a:p>
        </p:txBody>
      </p:sp>
      <p:grpSp>
        <p:nvGrpSpPr>
          <p:cNvPr id="648" name="Google Shape;648;p44" descr="Much wider image of a normal distribution where the mean is now 7 and a standard deviation more would be 3.74 more."/>
          <p:cNvGrpSpPr/>
          <p:nvPr/>
        </p:nvGrpSpPr>
        <p:grpSpPr>
          <a:xfrm>
            <a:off x="0" y="2461474"/>
            <a:ext cx="8957330" cy="2384924"/>
            <a:chOff x="2262720" y="4189238"/>
            <a:chExt cx="8957330" cy="2384924"/>
          </a:xfrm>
        </p:grpSpPr>
        <p:grpSp>
          <p:nvGrpSpPr>
            <p:cNvPr id="649" name="Google Shape;649;p44"/>
            <p:cNvGrpSpPr/>
            <p:nvPr/>
          </p:nvGrpSpPr>
          <p:grpSpPr>
            <a:xfrm>
              <a:off x="2262720" y="4189238"/>
              <a:ext cx="8957330" cy="2384924"/>
              <a:chOff x="-456675" y="3520837"/>
              <a:chExt cx="8957330" cy="2384924"/>
            </a:xfrm>
          </p:grpSpPr>
          <p:pic>
            <p:nvPicPr>
              <p:cNvPr id="650" name="Google Shape;650;p44"/>
              <p:cNvPicPr preferRelativeResize="0"/>
              <p:nvPr/>
            </p:nvPicPr>
            <p:blipFill rotWithShape="1">
              <a:blip r:embed="rId3">
                <a:alphaModFix amt="47000"/>
              </a:blip>
              <a:srcRect l="7373" b="10870"/>
              <a:stretch/>
            </p:blipFill>
            <p:spPr>
              <a:xfrm>
                <a:off x="-456675" y="3520837"/>
                <a:ext cx="8957330" cy="1894633"/>
              </a:xfrm>
              <a:prstGeom prst="rect">
                <a:avLst/>
              </a:prstGeom>
              <a:noFill/>
              <a:ln>
                <a:noFill/>
              </a:ln>
            </p:spPr>
          </p:pic>
          <p:sp>
            <p:nvSpPr>
              <p:cNvPr id="651" name="Google Shape;651;p44"/>
              <p:cNvSpPr txBox="1"/>
              <p:nvPr/>
            </p:nvSpPr>
            <p:spPr>
              <a:xfrm>
                <a:off x="3545303" y="5567207"/>
                <a:ext cx="32397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D2533C"/>
                    </a:solidFill>
                    <a:latin typeface="Calibri"/>
                    <a:ea typeface="Calibri"/>
                    <a:cs typeface="Calibri"/>
                    <a:sym typeface="Calibri"/>
                  </a:rPr>
                  <a:t>7</a:t>
                </a:r>
                <a:endParaRPr/>
              </a:p>
            </p:txBody>
          </p:sp>
          <p:cxnSp>
            <p:nvCxnSpPr>
              <p:cNvPr id="652" name="Google Shape;652;p44"/>
              <p:cNvCxnSpPr/>
              <p:nvPr/>
            </p:nvCxnSpPr>
            <p:spPr>
              <a:xfrm>
                <a:off x="3690104" y="5376279"/>
                <a:ext cx="0" cy="254455"/>
              </a:xfrm>
              <a:prstGeom prst="straightConnector1">
                <a:avLst/>
              </a:prstGeom>
              <a:noFill/>
              <a:ln w="25400"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cxnSp>
        </p:grpSp>
        <p:sp>
          <p:nvSpPr>
            <p:cNvPr id="653" name="Google Shape;653;p44"/>
            <p:cNvSpPr txBox="1"/>
            <p:nvPr/>
          </p:nvSpPr>
          <p:spPr>
            <a:xfrm>
              <a:off x="6714286" y="5254055"/>
              <a:ext cx="5881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6"/>
                  </a:solidFill>
                  <a:latin typeface="Calibri"/>
                  <a:ea typeface="Calibri"/>
                  <a:cs typeface="Calibri"/>
                  <a:sym typeface="Calibri"/>
                </a:rPr>
                <a:t>3.74</a:t>
              </a:r>
              <a:endParaRPr/>
            </a:p>
          </p:txBody>
        </p:sp>
        <p:cxnSp>
          <p:nvCxnSpPr>
            <p:cNvPr id="654" name="Google Shape;654;p44"/>
            <p:cNvCxnSpPr/>
            <p:nvPr/>
          </p:nvCxnSpPr>
          <p:spPr>
            <a:xfrm>
              <a:off x="6385669" y="5236525"/>
              <a:ext cx="1228133" cy="7674"/>
            </a:xfrm>
            <a:prstGeom prst="straightConnector1">
              <a:avLst/>
            </a:prstGeom>
            <a:noFill/>
            <a:ln w="25400" cap="flat" cmpd="sng">
              <a:solidFill>
                <a:schemeClr val="accent3"/>
              </a:solidFill>
              <a:prstDash val="solid"/>
              <a:round/>
              <a:headEnd type="stealth" w="med" len="med"/>
              <a:tailEnd type="stealth" w="med" len="med"/>
            </a:ln>
            <a:effectLst>
              <a:outerShdw blurRad="40000" dist="20000" dir="5400000" rotWithShape="0">
                <a:srgbClr val="000000">
                  <a:alpha val="37647"/>
                </a:srgbClr>
              </a:outerShdw>
            </a:effectLst>
          </p:spPr>
        </p:cxnSp>
      </p:grpSp>
      <p:sp>
        <p:nvSpPr>
          <p:cNvPr id="656" name="Google Shape;656;p44"/>
          <p:cNvSpPr txBox="1"/>
          <p:nvPr/>
        </p:nvSpPr>
        <p:spPr>
          <a:xfrm>
            <a:off x="5384948" y="1672094"/>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dirty="0">
                <a:solidFill>
                  <a:schemeClr val="dk1"/>
                </a:solidFill>
                <a:latin typeface="Avenir"/>
                <a:ea typeface="Avenir"/>
                <a:cs typeface="Avenir"/>
                <a:sym typeface="Avenir"/>
              </a:rPr>
              <a:t>For</a:t>
            </a:r>
            <a:r>
              <a:rPr lang="en-US" sz="1800" i="1" u="sng" dirty="0">
                <a:solidFill>
                  <a:schemeClr val="dk1"/>
                </a:solidFill>
                <a:latin typeface="Avenir"/>
                <a:ea typeface="Avenir"/>
                <a:cs typeface="Avenir"/>
                <a:sym typeface="Avenir"/>
              </a:rPr>
              <a:t> X </a:t>
            </a:r>
            <a:r>
              <a:rPr lang="en-US" sz="1800" u="sng" dirty="0">
                <a:solidFill>
                  <a:schemeClr val="dk1"/>
                </a:solidFill>
                <a:latin typeface="Avenir"/>
                <a:ea typeface="Avenir"/>
                <a:cs typeface="Avenir"/>
                <a:sym typeface="Avenir"/>
              </a:rPr>
              <a:t>× 2</a:t>
            </a:r>
            <a:endParaRPr sz="1800" i="1" u="sng" dirty="0">
              <a:solidFill>
                <a:schemeClr val="dk1"/>
              </a:solidFill>
              <a:latin typeface="Avenir"/>
              <a:ea typeface="Avenir"/>
              <a:cs typeface="Avenir"/>
              <a:sym typeface="Avenir"/>
            </a:endParaRPr>
          </a:p>
          <a:p>
            <a:pPr marL="0" marR="0" lvl="0" indent="0" algn="ctr" rtl="0">
              <a:spcBef>
                <a:spcPts val="0"/>
              </a:spcBef>
              <a:spcAft>
                <a:spcPts val="0"/>
              </a:spcAft>
              <a:buNone/>
            </a:pPr>
            <a:r>
              <a:rPr lang="en-US" sz="1800" i="1" dirty="0">
                <a:solidFill>
                  <a:schemeClr val="dk1"/>
                </a:solidFill>
                <a:latin typeface="Avenir"/>
                <a:ea typeface="Avenir"/>
                <a:cs typeface="Avenir"/>
                <a:sym typeface="Avenir"/>
              </a:rPr>
              <a:t>n</a:t>
            </a:r>
            <a:r>
              <a:rPr lang="en-US" sz="1800" dirty="0">
                <a:solidFill>
                  <a:schemeClr val="dk1"/>
                </a:solidFill>
                <a:latin typeface="Avenir"/>
                <a:ea typeface="Avenir"/>
                <a:cs typeface="Avenir"/>
                <a:sym typeface="Avenir"/>
              </a:rPr>
              <a:t> = 6</a:t>
            </a:r>
            <a:endParaRPr dirty="0"/>
          </a:p>
          <a:p>
            <a:pPr marL="0" marR="0" lvl="0" indent="0" algn="ctr" rtl="0">
              <a:spcBef>
                <a:spcPts val="0"/>
              </a:spcBef>
              <a:spcAft>
                <a:spcPts val="0"/>
              </a:spcAft>
              <a:buNone/>
            </a:pPr>
            <a:r>
              <a:rPr lang="en-US" sz="1800" i="1" dirty="0">
                <a:solidFill>
                  <a:schemeClr val="dk1"/>
                </a:solidFill>
                <a:latin typeface="Avenir"/>
                <a:ea typeface="Avenir"/>
                <a:cs typeface="Avenir"/>
                <a:sym typeface="Avenir"/>
              </a:rPr>
              <a:t>M</a:t>
            </a:r>
            <a:r>
              <a:rPr lang="en-US" sz="1800" dirty="0">
                <a:solidFill>
                  <a:schemeClr val="dk1"/>
                </a:solidFill>
                <a:latin typeface="Avenir"/>
                <a:ea typeface="Avenir"/>
                <a:cs typeface="Avenir"/>
                <a:sym typeface="Avenir"/>
              </a:rPr>
              <a:t> = 7</a:t>
            </a:r>
            <a:endParaRPr dirty="0"/>
          </a:p>
          <a:p>
            <a:pPr marL="0" marR="0" lvl="0" indent="0" algn="ctr" rtl="0">
              <a:spcBef>
                <a:spcPts val="0"/>
              </a:spcBef>
              <a:spcAft>
                <a:spcPts val="0"/>
              </a:spcAft>
              <a:buNone/>
            </a:pPr>
            <a:r>
              <a:rPr lang="en-US" sz="1800" i="1" dirty="0">
                <a:solidFill>
                  <a:schemeClr val="dk1"/>
                </a:solidFill>
                <a:latin typeface="Avenir"/>
                <a:ea typeface="Avenir"/>
                <a:cs typeface="Avenir"/>
                <a:sym typeface="Avenir"/>
              </a:rPr>
              <a:t>SD</a:t>
            </a:r>
            <a:r>
              <a:rPr lang="en-US" sz="1800" dirty="0">
                <a:solidFill>
                  <a:schemeClr val="dk1"/>
                </a:solidFill>
                <a:latin typeface="Avenir"/>
                <a:ea typeface="Avenir"/>
                <a:cs typeface="Avenir"/>
                <a:sym typeface="Avenir"/>
              </a:rPr>
              <a:t> = 3.74</a:t>
            </a:r>
            <a:endParaRPr dirty="0"/>
          </a:p>
        </p:txBody>
      </p:sp>
      <p:sp>
        <p:nvSpPr>
          <p:cNvPr id="655" name="Google Shape;655;p44"/>
          <p:cNvSpPr txBox="1"/>
          <p:nvPr/>
        </p:nvSpPr>
        <p:spPr>
          <a:xfrm>
            <a:off x="899463" y="1726507"/>
            <a:ext cx="1435694" cy="1200329"/>
          </a:xfrm>
          <a:prstGeom prst="rect">
            <a:avLst/>
          </a:prstGeom>
          <a:solidFill>
            <a:srgbClr val="B7CCE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Avenir"/>
                <a:ea typeface="Avenir"/>
                <a:cs typeface="Avenir"/>
                <a:sym typeface="Avenir"/>
              </a:rPr>
              <a:t>For</a:t>
            </a:r>
            <a:r>
              <a:rPr lang="en-US" sz="1800" i="1" u="sng">
                <a:solidFill>
                  <a:schemeClr val="dk1"/>
                </a:solidFill>
                <a:latin typeface="Avenir"/>
                <a:ea typeface="Avenir"/>
                <a:cs typeface="Avenir"/>
                <a:sym typeface="Avenir"/>
              </a:rPr>
              <a:t> X</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n</a:t>
            </a:r>
            <a:r>
              <a:rPr lang="en-US" sz="1800">
                <a:solidFill>
                  <a:schemeClr val="dk1"/>
                </a:solidFill>
                <a:latin typeface="Avenir"/>
                <a:ea typeface="Avenir"/>
                <a:cs typeface="Avenir"/>
                <a:sym typeface="Avenir"/>
              </a:rPr>
              <a:t> = 6</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M</a:t>
            </a:r>
            <a:r>
              <a:rPr lang="en-US" sz="1800">
                <a:solidFill>
                  <a:schemeClr val="dk1"/>
                </a:solidFill>
                <a:latin typeface="Avenir"/>
                <a:ea typeface="Avenir"/>
                <a:cs typeface="Avenir"/>
                <a:sym typeface="Avenir"/>
              </a:rPr>
              <a:t> = 3.5</a:t>
            </a:r>
            <a:endParaRPr/>
          </a:p>
          <a:p>
            <a:pPr marL="0" marR="0" lvl="0" indent="0" algn="ctr" rtl="0">
              <a:spcBef>
                <a:spcPts val="0"/>
              </a:spcBef>
              <a:spcAft>
                <a:spcPts val="0"/>
              </a:spcAft>
              <a:buNone/>
            </a:pPr>
            <a:r>
              <a:rPr lang="en-US" sz="1800" i="1">
                <a:solidFill>
                  <a:schemeClr val="dk1"/>
                </a:solidFill>
                <a:latin typeface="Avenir"/>
                <a:ea typeface="Avenir"/>
                <a:cs typeface="Avenir"/>
                <a:sym typeface="Avenir"/>
              </a:rPr>
              <a:t>SD</a:t>
            </a:r>
            <a:r>
              <a:rPr lang="en-US" sz="1800">
                <a:solidFill>
                  <a:schemeClr val="dk1"/>
                </a:solidFill>
                <a:latin typeface="Avenir"/>
                <a:ea typeface="Avenir"/>
                <a:cs typeface="Avenir"/>
                <a:sym typeface="Avenir"/>
              </a:rPr>
              <a:t> = 1.87</a:t>
            </a:r>
            <a:endParaRPr/>
          </a:p>
        </p:txBody>
      </p:sp>
    </p:spTree>
    <p:extLst>
      <p:ext uri="{BB962C8B-B14F-4D97-AF65-F5344CB8AC3E}">
        <p14:creationId xmlns:p14="http://schemas.microsoft.com/office/powerpoint/2010/main" val="38733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animEffect transition="in" filter="fade">
                                      <p:cBhvr>
                                        <p:cTn id="7" dur="500"/>
                                        <p:tgtEl>
                                          <p:spTgt spid="648"/>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500"/>
                                        <p:tgtEl>
                                          <p:spTgt spid="65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45" descr="Image of four normal distribution curves in a chart. "/>
          <p:cNvGrpSpPr/>
          <p:nvPr/>
        </p:nvGrpSpPr>
        <p:grpSpPr>
          <a:xfrm>
            <a:off x="223768" y="1437522"/>
            <a:ext cx="8141302" cy="4834974"/>
            <a:chOff x="207440" y="1045636"/>
            <a:chExt cx="8141302" cy="4834974"/>
          </a:xfrm>
        </p:grpSpPr>
        <p:grpSp>
          <p:nvGrpSpPr>
            <p:cNvPr id="666" name="Google Shape;666;p45"/>
            <p:cNvGrpSpPr/>
            <p:nvPr/>
          </p:nvGrpSpPr>
          <p:grpSpPr>
            <a:xfrm>
              <a:off x="474742" y="1045636"/>
              <a:ext cx="7874000" cy="4834974"/>
              <a:chOff x="-18963" y="501689"/>
              <a:chExt cx="9144000" cy="5843016"/>
            </a:xfrm>
          </p:grpSpPr>
          <p:pic>
            <p:nvPicPr>
              <p:cNvPr id="667" name="Google Shape;667;p45" descr="Multiple normal distributions graphed together. Some have the same mode, but are wider or taller and more narrow. Another has a different mode. Illustrates how normal distributions can take different forms depending on their means and variability."/>
              <p:cNvPicPr preferRelativeResize="0"/>
              <p:nvPr/>
            </p:nvPicPr>
            <p:blipFill rotWithShape="1">
              <a:blip r:embed="rId3">
                <a:alphaModFix/>
              </a:blip>
              <a:srcRect/>
              <a:stretch/>
            </p:blipFill>
            <p:spPr>
              <a:xfrm>
                <a:off x="-18963" y="501689"/>
                <a:ext cx="9144000" cy="5843016"/>
              </a:xfrm>
              <a:prstGeom prst="rect">
                <a:avLst/>
              </a:prstGeom>
              <a:noFill/>
              <a:ln>
                <a:noFill/>
              </a:ln>
            </p:spPr>
          </p:pic>
          <p:sp>
            <p:nvSpPr>
              <p:cNvPr id="668" name="Google Shape;668;p45">
                <a:extLst>
                  <a:ext uri="{C183D7F6-B498-43B3-948B-1728B52AA6E4}">
                    <adec:decorative xmlns:adec="http://schemas.microsoft.com/office/drawing/2017/decorative" xmlns="" val="1"/>
                  </a:ext>
                </a:extLst>
              </p:cNvPr>
              <p:cNvSpPr/>
              <p:nvPr/>
            </p:nvSpPr>
            <p:spPr>
              <a:xfrm>
                <a:off x="6534238" y="1069466"/>
                <a:ext cx="2150532" cy="14731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69" name="Google Shape;669;p45">
              <a:extLst>
                <a:ext uri="{C183D7F6-B498-43B3-948B-1728B52AA6E4}">
                  <adec:decorative xmlns:adec="http://schemas.microsoft.com/office/drawing/2017/decorative" xmlns="" val="1"/>
                </a:ext>
              </a:extLst>
            </p:cNvPr>
            <p:cNvSpPr/>
            <p:nvPr/>
          </p:nvSpPr>
          <p:spPr>
            <a:xfrm>
              <a:off x="207440" y="2620197"/>
              <a:ext cx="690032" cy="12190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70" name="Google Shape;670;p45"/>
          <p:cNvSpPr txBox="1">
            <a:spLocks noGrp="1"/>
          </p:cNvSpPr>
          <p:nvPr>
            <p:ph type="title"/>
          </p:nvPr>
        </p:nvSpPr>
        <p:spPr>
          <a:xfrm>
            <a:off x="457200" y="12224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b="1" dirty="0">
                <a:highlight>
                  <a:srgbClr val="FFFF00"/>
                </a:highlight>
                <a:latin typeface="Avenir"/>
                <a:ea typeface="Avenir"/>
                <a:cs typeface="Avenir"/>
                <a:sym typeface="Avenir"/>
              </a:rPr>
              <a:t>Comprehension Check</a:t>
            </a:r>
            <a:endParaRPr dirty="0">
              <a:highlight>
                <a:srgbClr val="FFFF00"/>
              </a:highlight>
            </a:endParaRPr>
          </a:p>
        </p:txBody>
      </p:sp>
    </p:spTree>
    <p:extLst>
      <p:ext uri="{BB962C8B-B14F-4D97-AF65-F5344CB8AC3E}">
        <p14:creationId xmlns:p14="http://schemas.microsoft.com/office/powerpoint/2010/main" val="3268858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9" name="Picture 8" descr="Dogs in a graph marking height in centimeters. St. Bernard marked as 600mm, great dane at 470 mm, daschund at 170 mm, scotty at 430 mm, and pug at 300 mm">
            <a:extLst>
              <a:ext uri="{FF2B5EF4-FFF2-40B4-BE49-F238E27FC236}">
                <a16:creationId xmlns:a16="http://schemas.microsoft.com/office/drawing/2014/main" id="{D58CE817-40B8-424E-B705-7936CA79EBCA}"/>
              </a:ext>
            </a:extLst>
          </p:cNvPr>
          <p:cNvPicPr>
            <a:picLocks noChangeAspect="1"/>
          </p:cNvPicPr>
          <p:nvPr/>
        </p:nvPicPr>
        <p:blipFill>
          <a:blip r:embed="rId3"/>
          <a:stretch>
            <a:fillRect/>
          </a:stretch>
        </p:blipFill>
        <p:spPr>
          <a:xfrm>
            <a:off x="1007376" y="1690909"/>
            <a:ext cx="7377113" cy="4349906"/>
          </a:xfrm>
          <a:prstGeom prst="rect">
            <a:avLst/>
          </a:prstGeom>
        </p:spPr>
      </p:pic>
      <p:sp>
        <p:nvSpPr>
          <p:cNvPr id="8" name="Title 7">
            <a:extLst>
              <a:ext uri="{FF2B5EF4-FFF2-40B4-BE49-F238E27FC236}">
                <a16:creationId xmlns:a16="http://schemas.microsoft.com/office/drawing/2014/main" id="{1F4E8796-6A60-4A07-8443-463D6EF5FFB5}"/>
              </a:ext>
            </a:extLst>
          </p:cNvPr>
          <p:cNvSpPr>
            <a:spLocks noGrp="1"/>
          </p:cNvSpPr>
          <p:nvPr>
            <p:ph type="title"/>
          </p:nvPr>
        </p:nvSpPr>
        <p:spPr>
          <a:xfrm>
            <a:off x="457200" y="662606"/>
            <a:ext cx="8229600" cy="1143000"/>
          </a:xfrm>
        </p:spPr>
        <p:txBody>
          <a:bodyPr>
            <a:normAutofit fontScale="90000"/>
          </a:bodyPr>
          <a:lstStyle/>
          <a:p>
            <a:r>
              <a:rPr lang="en-US" sz="4400" b="1" dirty="0">
                <a:highlight>
                  <a:srgbClr val="FFFF00"/>
                </a:highlight>
                <a:latin typeface="Avenir"/>
                <a:ea typeface="Avenir"/>
                <a:cs typeface="Avenir"/>
                <a:sym typeface="Avenir"/>
              </a:rPr>
              <a:t>Now Let’s Try it Together</a:t>
            </a:r>
            <a:br>
              <a:rPr lang="en-US" sz="4400" b="1" dirty="0">
                <a:highlight>
                  <a:srgbClr val="FFFF00"/>
                </a:highlight>
                <a:latin typeface="Avenir"/>
                <a:ea typeface="Avenir"/>
                <a:cs typeface="Avenir"/>
                <a:sym typeface="Avenir"/>
              </a:rPr>
            </a:br>
            <a:r>
              <a:rPr lang="en-US" sz="4400" b="1" dirty="0">
                <a:highlight>
                  <a:srgbClr val="FFFF00"/>
                </a:highlight>
                <a:latin typeface="Avenir"/>
                <a:ea typeface="Avenir"/>
                <a:cs typeface="Avenir"/>
                <a:sym typeface="Avenir"/>
              </a:rPr>
              <a:t/>
            </a:r>
            <a:br>
              <a:rPr lang="en-US" sz="4400" b="1" dirty="0">
                <a:highlight>
                  <a:srgbClr val="FFFF00"/>
                </a:highlight>
                <a:latin typeface="Avenir"/>
                <a:ea typeface="Avenir"/>
                <a:cs typeface="Avenir"/>
                <a:sym typeface="Avenir"/>
              </a:rPr>
            </a:br>
            <a:r>
              <a:rPr lang="en-US" sz="3600" dirty="0">
                <a:highlight>
                  <a:srgbClr val="FFFF00"/>
                </a:highlight>
                <a:latin typeface="Avenir"/>
                <a:ea typeface="Avenir"/>
                <a:cs typeface="Avenir"/>
                <a:sym typeface="Avenir"/>
              </a:rPr>
              <a:t>calculate </a:t>
            </a:r>
            <a:r>
              <a:rPr lang="en-US" sz="3600" b="1" dirty="0">
                <a:highlight>
                  <a:srgbClr val="FFFF00"/>
                </a:highlight>
                <a:latin typeface="Avenir"/>
                <a:ea typeface="Avenir"/>
                <a:cs typeface="Avenir"/>
                <a:sym typeface="Avenir"/>
              </a:rPr>
              <a:t>M</a:t>
            </a:r>
            <a:r>
              <a:rPr lang="en-US" sz="3600" dirty="0">
                <a:highlight>
                  <a:srgbClr val="FFFF00"/>
                </a:highlight>
                <a:latin typeface="Avenir"/>
                <a:ea typeface="Avenir"/>
                <a:cs typeface="Avenir"/>
                <a:sym typeface="Avenir"/>
              </a:rPr>
              <a:t> and </a:t>
            </a:r>
            <a:r>
              <a:rPr lang="en-US" sz="3600" b="1" dirty="0">
                <a:highlight>
                  <a:srgbClr val="FFFF00"/>
                </a:highlight>
                <a:latin typeface="Avenir"/>
                <a:ea typeface="Avenir"/>
                <a:cs typeface="Avenir"/>
                <a:sym typeface="Avenir"/>
              </a:rPr>
              <a:t>s</a:t>
            </a:r>
            <a:endParaRPr lang="en-US" dirty="0">
              <a:highlight>
                <a:srgbClr val="FFFF00"/>
              </a:highlight>
            </a:endParaRPr>
          </a:p>
        </p:txBody>
      </p:sp>
    </p:spTree>
    <p:extLst>
      <p:ext uri="{BB962C8B-B14F-4D97-AF65-F5344CB8AC3E}">
        <p14:creationId xmlns:p14="http://schemas.microsoft.com/office/powerpoint/2010/main" val="296764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5" name="Google Shape;135;p7" hidden="1"/>
          <p:cNvPicPr preferRelativeResize="0"/>
          <p:nvPr/>
        </p:nvPicPr>
        <p:blipFill/>
        <p:spPr>
          <a:xfrm>
            <a:off x="3606692" y="1007014"/>
            <a:ext cx="2109075" cy="2474794"/>
          </a:xfrm>
          <a:prstGeom prst="rect">
            <a:avLst/>
          </a:prstGeom>
          <a:solidFill>
            <a:srgbClr val="FFFFFF"/>
          </a:solidFill>
          <a:ln>
            <a:noFill/>
          </a:ln>
        </p:spPr>
      </p:pic>
      <p:grpSp>
        <p:nvGrpSpPr>
          <p:cNvPr id="4" name="Group 3" descr="Uniform distributions: These distributions have no clear peak. All the bars have roughly the same height">
            <a:extLst>
              <a:ext uri="{FF2B5EF4-FFF2-40B4-BE49-F238E27FC236}">
                <a16:creationId xmlns:a16="http://schemas.microsoft.com/office/drawing/2014/main" id="{3E1C3AE2-5CF6-408E-8B0D-224B49505D67}"/>
              </a:ext>
            </a:extLst>
          </p:cNvPr>
          <p:cNvGrpSpPr/>
          <p:nvPr/>
        </p:nvGrpSpPr>
        <p:grpSpPr>
          <a:xfrm>
            <a:off x="6292988" y="935250"/>
            <a:ext cx="2763949" cy="5696925"/>
            <a:chOff x="6292988" y="935250"/>
            <a:chExt cx="2763949" cy="5696925"/>
          </a:xfrm>
        </p:grpSpPr>
        <p:pic>
          <p:nvPicPr>
            <p:cNvPr id="133" name="Google Shape;133;p7"/>
            <p:cNvPicPr preferRelativeResize="0"/>
            <p:nvPr/>
          </p:nvPicPr>
          <p:blipFill rotWithShape="1">
            <a:blip r:embed="rId3">
              <a:alphaModFix/>
            </a:blip>
            <a:srcRect/>
            <a:stretch/>
          </p:blipFill>
          <p:spPr>
            <a:xfrm>
              <a:off x="6401210" y="3510584"/>
              <a:ext cx="2532570" cy="2053308"/>
            </a:xfrm>
            <a:prstGeom prst="rect">
              <a:avLst/>
            </a:prstGeom>
            <a:noFill/>
            <a:ln>
              <a:noFill/>
            </a:ln>
          </p:spPr>
        </p:pic>
        <p:pic>
          <p:nvPicPr>
            <p:cNvPr id="138" name="Google Shape;138;p7"/>
            <p:cNvPicPr preferRelativeResize="0"/>
            <p:nvPr/>
          </p:nvPicPr>
          <p:blipFill rotWithShape="1">
            <a:blip r:embed="rId4">
              <a:alphaModFix/>
            </a:blip>
            <a:srcRect/>
            <a:stretch/>
          </p:blipFill>
          <p:spPr>
            <a:xfrm>
              <a:off x="6344773" y="1357892"/>
              <a:ext cx="2589007" cy="1574209"/>
            </a:xfrm>
            <a:prstGeom prst="rect">
              <a:avLst/>
            </a:prstGeom>
            <a:noFill/>
            <a:ln>
              <a:noFill/>
            </a:ln>
          </p:spPr>
        </p:pic>
        <p:sp>
          <p:nvSpPr>
            <p:cNvPr id="141" name="Google Shape;141;p7"/>
            <p:cNvSpPr txBox="1"/>
            <p:nvPr/>
          </p:nvSpPr>
          <p:spPr>
            <a:xfrm>
              <a:off x="6531864" y="5960870"/>
              <a:ext cx="2246934" cy="523220"/>
            </a:xfrm>
            <a:prstGeom prst="rect">
              <a:avLst/>
            </a:prstGeom>
            <a:solidFill>
              <a:srgbClr val="3F315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Uniform</a:t>
              </a:r>
              <a:endParaRPr/>
            </a:p>
          </p:txBody>
        </p:sp>
        <p:sp>
          <p:nvSpPr>
            <p:cNvPr id="144" name="Google Shape;144;p7"/>
            <p:cNvSpPr/>
            <p:nvPr/>
          </p:nvSpPr>
          <p:spPr>
            <a:xfrm>
              <a:off x="6292988" y="935250"/>
              <a:ext cx="2763949" cy="569692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7E5E21C1-95F4-42FF-AF19-60EB36D2358E}"/>
              </a:ext>
            </a:extLst>
          </p:cNvPr>
          <p:cNvGrpSpPr/>
          <p:nvPr/>
        </p:nvGrpSpPr>
        <p:grpSpPr>
          <a:xfrm>
            <a:off x="3216932" y="935250"/>
            <a:ext cx="2974568" cy="5696925"/>
            <a:chOff x="3216932" y="935250"/>
            <a:chExt cx="2974568" cy="5696925"/>
          </a:xfrm>
        </p:grpSpPr>
        <p:grpSp>
          <p:nvGrpSpPr>
            <p:cNvPr id="3" name="Group 2" descr="Bimodal distributions. These histograms show two peaks so it looks like two mountains">
              <a:extLst>
                <a:ext uri="{FF2B5EF4-FFF2-40B4-BE49-F238E27FC236}">
                  <a16:creationId xmlns:a16="http://schemas.microsoft.com/office/drawing/2014/main" id="{0FDCFEBF-C542-40DB-BAF5-5A13F1DAF58A}"/>
                </a:ext>
              </a:extLst>
            </p:cNvPr>
            <p:cNvGrpSpPr/>
            <p:nvPr/>
          </p:nvGrpSpPr>
          <p:grpSpPr>
            <a:xfrm>
              <a:off x="3216932" y="935250"/>
              <a:ext cx="2974568" cy="5696925"/>
              <a:chOff x="3216932" y="935250"/>
              <a:chExt cx="2974568" cy="5696925"/>
            </a:xfrm>
          </p:grpSpPr>
          <p:pic>
            <p:nvPicPr>
              <p:cNvPr id="137" name="Google Shape;137;p7"/>
              <p:cNvPicPr preferRelativeResize="0"/>
              <p:nvPr/>
            </p:nvPicPr>
            <p:blipFill rotWithShape="1">
              <a:blip r:embed="rId5">
                <a:alphaModFix/>
              </a:blip>
              <a:srcRect/>
              <a:stretch/>
            </p:blipFill>
            <p:spPr>
              <a:xfrm>
                <a:off x="3216932" y="3938710"/>
                <a:ext cx="2888597" cy="1925250"/>
              </a:xfrm>
              <a:prstGeom prst="rect">
                <a:avLst/>
              </a:prstGeom>
              <a:noFill/>
              <a:ln>
                <a:noFill/>
              </a:ln>
            </p:spPr>
          </p:pic>
          <p:sp>
            <p:nvSpPr>
              <p:cNvPr id="140" name="Google Shape;140;p7"/>
              <p:cNvSpPr txBox="1"/>
              <p:nvPr/>
            </p:nvSpPr>
            <p:spPr>
              <a:xfrm>
                <a:off x="3718001" y="5976368"/>
                <a:ext cx="2047370" cy="523220"/>
              </a:xfrm>
              <a:prstGeom prst="rect">
                <a:avLst/>
              </a:prstGeom>
              <a:solidFill>
                <a:srgbClr val="63242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Bimodal</a:t>
                </a:r>
                <a:endParaRPr/>
              </a:p>
            </p:txBody>
          </p:sp>
          <p:sp>
            <p:nvSpPr>
              <p:cNvPr id="143" name="Google Shape;143;p7"/>
              <p:cNvSpPr/>
              <p:nvPr/>
            </p:nvSpPr>
            <p:spPr>
              <a:xfrm>
                <a:off x="3222655" y="935250"/>
                <a:ext cx="2968845" cy="569692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0EC55EA7-10B1-41FF-BCA9-B6115C8D14EE}"/>
                </a:ext>
              </a:extLst>
            </p:cNvPr>
            <p:cNvPicPr>
              <a:picLocks noChangeAspect="1"/>
            </p:cNvPicPr>
            <p:nvPr/>
          </p:nvPicPr>
          <p:blipFill>
            <a:blip r:embed="rId6"/>
            <a:stretch>
              <a:fillRect/>
            </a:stretch>
          </p:blipFill>
          <p:spPr>
            <a:xfrm>
              <a:off x="3431998" y="1721032"/>
              <a:ext cx="2619375" cy="1743075"/>
            </a:xfrm>
            <a:prstGeom prst="rect">
              <a:avLst/>
            </a:prstGeom>
          </p:spPr>
        </p:pic>
      </p:grpSp>
      <p:grpSp>
        <p:nvGrpSpPr>
          <p:cNvPr id="2" name="Group 1" descr="Unimodal distributions with two examples. these histograms show one peak">
            <a:extLst>
              <a:ext uri="{FF2B5EF4-FFF2-40B4-BE49-F238E27FC236}">
                <a16:creationId xmlns:a16="http://schemas.microsoft.com/office/drawing/2014/main" id="{2D20C5B6-946B-453F-BC17-DF90669FEC4D}"/>
              </a:ext>
            </a:extLst>
          </p:cNvPr>
          <p:cNvGrpSpPr/>
          <p:nvPr/>
        </p:nvGrpSpPr>
        <p:grpSpPr>
          <a:xfrm>
            <a:off x="154983" y="935250"/>
            <a:ext cx="2968845" cy="5696925"/>
            <a:chOff x="154983" y="935250"/>
            <a:chExt cx="2968845" cy="5696925"/>
          </a:xfrm>
        </p:grpSpPr>
        <p:pic>
          <p:nvPicPr>
            <p:cNvPr id="134" name="Google Shape;134;p7"/>
            <p:cNvPicPr preferRelativeResize="0"/>
            <p:nvPr/>
          </p:nvPicPr>
          <p:blipFill rotWithShape="1">
            <a:blip r:embed="rId7">
              <a:alphaModFix/>
            </a:blip>
            <a:srcRect/>
            <a:stretch/>
          </p:blipFill>
          <p:spPr>
            <a:xfrm>
              <a:off x="410013" y="3186161"/>
              <a:ext cx="2307949" cy="2662301"/>
            </a:xfrm>
            <a:prstGeom prst="rect">
              <a:avLst/>
            </a:prstGeom>
            <a:noFill/>
            <a:ln>
              <a:noFill/>
            </a:ln>
          </p:spPr>
        </p:pic>
        <p:pic>
          <p:nvPicPr>
            <p:cNvPr id="136" name="Google Shape;136;p7" descr="normal.png"/>
            <p:cNvPicPr preferRelativeResize="0"/>
            <p:nvPr/>
          </p:nvPicPr>
          <p:blipFill rotWithShape="1">
            <a:blip r:embed="rId8">
              <a:alphaModFix/>
            </a:blip>
            <a:srcRect/>
            <a:stretch/>
          </p:blipFill>
          <p:spPr>
            <a:xfrm>
              <a:off x="240251" y="1187339"/>
              <a:ext cx="2609167" cy="1777928"/>
            </a:xfrm>
            <a:prstGeom prst="rect">
              <a:avLst/>
            </a:prstGeom>
            <a:noFill/>
            <a:ln>
              <a:noFill/>
            </a:ln>
          </p:spPr>
        </p:pic>
        <p:sp>
          <p:nvSpPr>
            <p:cNvPr id="139" name="Google Shape;139;p7"/>
            <p:cNvSpPr txBox="1"/>
            <p:nvPr/>
          </p:nvSpPr>
          <p:spPr>
            <a:xfrm>
              <a:off x="332523" y="5976368"/>
              <a:ext cx="2589007" cy="523220"/>
            </a:xfrm>
            <a:prstGeom prst="rect">
              <a:avLst/>
            </a:prstGeom>
            <a:solidFill>
              <a:srgbClr val="4F6128"/>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Unimodal</a:t>
              </a:r>
              <a:endParaRPr/>
            </a:p>
          </p:txBody>
        </p:sp>
        <p:sp>
          <p:nvSpPr>
            <p:cNvPr id="142" name="Google Shape;142;p7"/>
            <p:cNvSpPr/>
            <p:nvPr/>
          </p:nvSpPr>
          <p:spPr>
            <a:xfrm>
              <a:off x="154983" y="935250"/>
              <a:ext cx="2968845" cy="569692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32" name="Google Shape;132;p7"/>
          <p:cNvSpPr txBox="1">
            <a:spLocks noGrp="1"/>
          </p:cNvSpPr>
          <p:nvPr>
            <p:ph type="title"/>
          </p:nvPr>
        </p:nvSpPr>
        <p:spPr>
          <a:xfrm>
            <a:off x="317741" y="142865"/>
            <a:ext cx="8504100" cy="8089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venir"/>
              <a:buNone/>
            </a:pPr>
            <a:r>
              <a:rPr lang="en-US" sz="3200" b="1" dirty="0">
                <a:latin typeface="Avenir"/>
                <a:ea typeface="Avenir"/>
                <a:cs typeface="Avenir"/>
                <a:sym typeface="Avenir"/>
              </a:rPr>
              <a:t>Types of </a:t>
            </a:r>
            <a:r>
              <a:rPr lang="en-US" sz="3200" b="1" dirty="0" smtClean="0">
                <a:latin typeface="Avenir"/>
                <a:ea typeface="Avenir"/>
                <a:cs typeface="Avenir"/>
                <a:sym typeface="Avenir"/>
              </a:rPr>
              <a:t>Distributions by Mode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cxnSp>
        <p:nvCxnSpPr>
          <p:cNvPr id="161" name="Google Shape;161;p8"/>
          <p:cNvCxnSpPr/>
          <p:nvPr/>
        </p:nvCxnSpPr>
        <p:spPr>
          <a:xfrm rot="10800000">
            <a:off x="1673816" y="1007633"/>
            <a:ext cx="0" cy="2165410"/>
          </a:xfrm>
          <a:prstGeom prst="straightConnector1">
            <a:avLst/>
          </a:prstGeom>
          <a:noFill/>
          <a:ln w="25400" cap="flat" cmpd="sng">
            <a:solidFill>
              <a:srgbClr val="FF0000"/>
            </a:solidFill>
            <a:prstDash val="solid"/>
            <a:round/>
            <a:headEnd type="none" w="sm" len="sm"/>
            <a:tailEnd type="none" w="sm" len="sm"/>
          </a:ln>
          <a:effectLst>
            <a:outerShdw blurRad="40000" dist="20000" dir="5400000" rotWithShape="0">
              <a:srgbClr val="000000">
                <a:alpha val="37647"/>
              </a:srgbClr>
            </a:outerShdw>
          </a:effectLst>
        </p:spPr>
      </p:cxnSp>
      <p:sp>
        <p:nvSpPr>
          <p:cNvPr id="152" name="Google Shape;152;p8" hidden="1"/>
          <p:cNvSpPr/>
          <p:nvPr/>
        </p:nvSpPr>
        <p:spPr>
          <a:xfrm>
            <a:off x="3222655" y="935250"/>
            <a:ext cx="5761944" cy="569692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7C337261-040C-4CE5-9F2E-B17CB958F97F}"/>
              </a:ext>
            </a:extLst>
          </p:cNvPr>
          <p:cNvGrpSpPr/>
          <p:nvPr/>
        </p:nvGrpSpPr>
        <p:grpSpPr>
          <a:xfrm>
            <a:off x="5531445" y="982814"/>
            <a:ext cx="3404093" cy="5538374"/>
            <a:chOff x="5531445" y="982814"/>
            <a:chExt cx="3404093" cy="5538374"/>
          </a:xfrm>
        </p:grpSpPr>
        <p:sp>
          <p:nvSpPr>
            <p:cNvPr id="163" name="Google Shape;163;p8" descr="Negative, left skewed frequency distributions. These show few at first and then eventually grow to a peak."/>
            <p:cNvSpPr txBox="1"/>
            <p:nvPr/>
          </p:nvSpPr>
          <p:spPr>
            <a:xfrm>
              <a:off x="6174163" y="5567081"/>
              <a:ext cx="2761375" cy="954107"/>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Negative (left) skewed</a:t>
              </a:r>
              <a:endParaRPr/>
            </a:p>
          </p:txBody>
        </p:sp>
        <p:pic>
          <p:nvPicPr>
            <p:cNvPr id="164" name="Google Shape;164;p8" descr="Negative, left skewed frequency distributions. These show few at first and then eventually grow to a peak."/>
            <p:cNvPicPr preferRelativeResize="0"/>
            <p:nvPr/>
          </p:nvPicPr>
          <p:blipFill rotWithShape="1">
            <a:blip r:embed="rId3">
              <a:alphaModFix/>
            </a:blip>
            <a:srcRect/>
            <a:stretch/>
          </p:blipFill>
          <p:spPr>
            <a:xfrm>
              <a:off x="5531445" y="3450148"/>
              <a:ext cx="3268087" cy="1971359"/>
            </a:xfrm>
            <a:prstGeom prst="rect">
              <a:avLst/>
            </a:prstGeom>
            <a:noFill/>
            <a:ln>
              <a:noFill/>
            </a:ln>
          </p:spPr>
        </p:pic>
        <p:pic>
          <p:nvPicPr>
            <p:cNvPr id="166" name="Google Shape;166;p8" descr="Negative, left skewed frequency distributions. These show few at first and then eventually grow to a peak."/>
            <p:cNvPicPr preferRelativeResize="0"/>
            <p:nvPr/>
          </p:nvPicPr>
          <p:blipFill rotWithShape="1">
            <a:blip r:embed="rId4">
              <a:alphaModFix/>
            </a:blip>
            <a:srcRect/>
            <a:stretch/>
          </p:blipFill>
          <p:spPr>
            <a:xfrm>
              <a:off x="6086646" y="982814"/>
              <a:ext cx="2636368" cy="2374235"/>
            </a:xfrm>
            <a:prstGeom prst="rect">
              <a:avLst/>
            </a:prstGeom>
            <a:noFill/>
            <a:ln>
              <a:noFill/>
            </a:ln>
          </p:spPr>
        </p:pic>
      </p:grpSp>
      <p:grpSp>
        <p:nvGrpSpPr>
          <p:cNvPr id="4" name="Group 3" descr="Positive, right skewed frequency distributions. These show one peak closer to the y-axis line and then the frequencies drop down">
            <a:extLst>
              <a:ext uri="{FF2B5EF4-FFF2-40B4-BE49-F238E27FC236}">
                <a16:creationId xmlns:a16="http://schemas.microsoft.com/office/drawing/2014/main" id="{65E8AEED-1A32-4970-9B3E-7D549F47F081}"/>
              </a:ext>
            </a:extLst>
          </p:cNvPr>
          <p:cNvGrpSpPr/>
          <p:nvPr/>
        </p:nvGrpSpPr>
        <p:grpSpPr>
          <a:xfrm>
            <a:off x="3310689" y="1131617"/>
            <a:ext cx="3090111" cy="5374074"/>
            <a:chOff x="3310689" y="1131617"/>
            <a:chExt cx="3090111" cy="5374074"/>
          </a:xfrm>
        </p:grpSpPr>
        <p:sp>
          <p:nvSpPr>
            <p:cNvPr id="153" name="Google Shape;153;p8"/>
            <p:cNvSpPr txBox="1"/>
            <p:nvPr/>
          </p:nvSpPr>
          <p:spPr>
            <a:xfrm>
              <a:off x="3310689" y="5551584"/>
              <a:ext cx="2780146" cy="954107"/>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Positive (right) skewed</a:t>
              </a:r>
              <a:endParaRPr/>
            </a:p>
          </p:txBody>
        </p:sp>
        <p:pic>
          <p:nvPicPr>
            <p:cNvPr id="165" name="Google Shape;165;p8"/>
            <p:cNvPicPr preferRelativeResize="0"/>
            <p:nvPr/>
          </p:nvPicPr>
          <p:blipFill rotWithShape="1">
            <a:blip r:embed="rId5">
              <a:alphaModFix/>
            </a:blip>
            <a:srcRect/>
            <a:stretch/>
          </p:blipFill>
          <p:spPr>
            <a:xfrm>
              <a:off x="3464316" y="2805189"/>
              <a:ext cx="2622330" cy="2622330"/>
            </a:xfrm>
            <a:prstGeom prst="rect">
              <a:avLst/>
            </a:prstGeom>
            <a:noFill/>
            <a:ln>
              <a:noFill/>
            </a:ln>
          </p:spPr>
        </p:pic>
        <p:pic>
          <p:nvPicPr>
            <p:cNvPr id="167" name="Google Shape;167;p8"/>
            <p:cNvPicPr preferRelativeResize="0"/>
            <p:nvPr/>
          </p:nvPicPr>
          <p:blipFill rotWithShape="1">
            <a:blip r:embed="rId6">
              <a:alphaModFix/>
            </a:blip>
            <a:srcRect/>
            <a:stretch/>
          </p:blipFill>
          <p:spPr>
            <a:xfrm>
              <a:off x="3359788" y="1131617"/>
              <a:ext cx="3041012" cy="1908235"/>
            </a:xfrm>
            <a:prstGeom prst="rect">
              <a:avLst/>
            </a:prstGeom>
            <a:noFill/>
            <a:ln>
              <a:noFill/>
            </a:ln>
          </p:spPr>
        </p:pic>
      </p:grpSp>
      <p:grpSp>
        <p:nvGrpSpPr>
          <p:cNvPr id="5" name="Group 4">
            <a:extLst>
              <a:ext uri="{FF2B5EF4-FFF2-40B4-BE49-F238E27FC236}">
                <a16:creationId xmlns:a16="http://schemas.microsoft.com/office/drawing/2014/main" id="{DDEC5E69-C779-43C4-B48B-2E156C75D825}"/>
              </a:ext>
            </a:extLst>
          </p:cNvPr>
          <p:cNvGrpSpPr/>
          <p:nvPr/>
        </p:nvGrpSpPr>
        <p:grpSpPr>
          <a:xfrm>
            <a:off x="154983" y="881706"/>
            <a:ext cx="2968845" cy="5750469"/>
            <a:chOff x="154983" y="881706"/>
            <a:chExt cx="2968845" cy="5750469"/>
          </a:xfrm>
        </p:grpSpPr>
        <p:cxnSp>
          <p:nvCxnSpPr>
            <p:cNvPr id="162" name="Google Shape;162;p8"/>
            <p:cNvCxnSpPr/>
            <p:nvPr/>
          </p:nvCxnSpPr>
          <p:spPr>
            <a:xfrm rot="10800000">
              <a:off x="1841714" y="3125287"/>
              <a:ext cx="0" cy="2165410"/>
            </a:xfrm>
            <a:prstGeom prst="straightConnector1">
              <a:avLst/>
            </a:prstGeom>
            <a:noFill/>
            <a:ln w="25400" cap="flat" cmpd="sng">
              <a:solidFill>
                <a:srgbClr val="FF0000"/>
              </a:solidFill>
              <a:prstDash val="solid"/>
              <a:round/>
              <a:headEnd type="none" w="sm" len="sm"/>
              <a:tailEnd type="none" w="sm" len="sm"/>
            </a:ln>
            <a:effectLst>
              <a:outerShdw blurRad="40000" dist="20000" dir="5400000" rotWithShape="0">
                <a:srgbClr val="000000">
                  <a:alpha val="37647"/>
                </a:srgbClr>
              </a:outerShdw>
            </a:effectLst>
          </p:spPr>
        </p:cxnSp>
        <p:grpSp>
          <p:nvGrpSpPr>
            <p:cNvPr id="2" name="Group 1" descr="Symmetric, non-skewed frequency distributions. These look like a symmetrical mountain or, if bimodal, two symmetrical mountains equally away from the middle">
              <a:extLst>
                <a:ext uri="{FF2B5EF4-FFF2-40B4-BE49-F238E27FC236}">
                  <a16:creationId xmlns:a16="http://schemas.microsoft.com/office/drawing/2014/main" id="{7F663ACA-72F8-49B3-B644-1B5B041C2320}"/>
                </a:ext>
              </a:extLst>
            </p:cNvPr>
            <p:cNvGrpSpPr/>
            <p:nvPr/>
          </p:nvGrpSpPr>
          <p:grpSpPr>
            <a:xfrm>
              <a:off x="154983" y="881706"/>
              <a:ext cx="2968845" cy="5750469"/>
              <a:chOff x="154983" y="881706"/>
              <a:chExt cx="2968845" cy="5750469"/>
            </a:xfrm>
          </p:grpSpPr>
          <p:sp>
            <p:nvSpPr>
              <p:cNvPr id="151" name="Google Shape;151;p8"/>
              <p:cNvSpPr txBox="1"/>
              <p:nvPr/>
            </p:nvSpPr>
            <p:spPr>
              <a:xfrm>
                <a:off x="344901" y="5545808"/>
                <a:ext cx="2589007" cy="954107"/>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Symmetric</a:t>
                </a:r>
                <a:endParaRPr/>
              </a:p>
              <a:p>
                <a:pPr marL="0" marR="0" lvl="0" indent="0" algn="ctr" rtl="0">
                  <a:spcBef>
                    <a:spcPts val="0"/>
                  </a:spcBef>
                  <a:spcAft>
                    <a:spcPts val="0"/>
                  </a:spcAft>
                  <a:buNone/>
                </a:pPr>
                <a:r>
                  <a:rPr lang="en-US" sz="2800" b="1" i="0" u="none" strike="noStrike" cap="none">
                    <a:solidFill>
                      <a:schemeClr val="lt1"/>
                    </a:solidFill>
                    <a:latin typeface="Avenir"/>
                    <a:ea typeface="Avenir"/>
                    <a:cs typeface="Avenir"/>
                    <a:sym typeface="Avenir"/>
                  </a:rPr>
                  <a:t>(no skew)</a:t>
                </a:r>
                <a:endParaRPr/>
              </a:p>
            </p:txBody>
          </p:sp>
          <p:grpSp>
            <p:nvGrpSpPr>
              <p:cNvPr id="154" name="Google Shape;154;p8"/>
              <p:cNvGrpSpPr/>
              <p:nvPr/>
            </p:nvGrpSpPr>
            <p:grpSpPr>
              <a:xfrm>
                <a:off x="495471" y="881706"/>
                <a:ext cx="2345449" cy="2112583"/>
                <a:chOff x="203200" y="3252682"/>
                <a:chExt cx="4262333" cy="3351317"/>
              </a:xfrm>
            </p:grpSpPr>
            <p:grpSp>
              <p:nvGrpSpPr>
                <p:cNvPr id="155" name="Google Shape;155;p8"/>
                <p:cNvGrpSpPr/>
                <p:nvPr/>
              </p:nvGrpSpPr>
              <p:grpSpPr>
                <a:xfrm>
                  <a:off x="203200" y="3649131"/>
                  <a:ext cx="4262333" cy="2954868"/>
                  <a:chOff x="203200" y="3649131"/>
                  <a:chExt cx="4262333" cy="2954868"/>
                </a:xfrm>
              </p:grpSpPr>
              <p:pic>
                <p:nvPicPr>
                  <p:cNvPr id="156" name="Google Shape;156;p8" descr="1.png"/>
                  <p:cNvPicPr preferRelativeResize="0"/>
                  <p:nvPr/>
                </p:nvPicPr>
                <p:blipFill rotWithShape="1">
                  <a:blip r:embed="rId7">
                    <a:alphaModFix/>
                  </a:blip>
                  <a:srcRect/>
                  <a:stretch/>
                </p:blipFill>
                <p:spPr>
                  <a:xfrm>
                    <a:off x="203200" y="3649131"/>
                    <a:ext cx="4262333" cy="2954868"/>
                  </a:xfrm>
                  <a:prstGeom prst="rect">
                    <a:avLst/>
                  </a:prstGeom>
                  <a:noFill/>
                  <a:ln>
                    <a:noFill/>
                  </a:ln>
                </p:spPr>
              </p:pic>
              <p:sp>
                <p:nvSpPr>
                  <p:cNvPr id="157" name="Google Shape;157;p8"/>
                  <p:cNvSpPr/>
                  <p:nvPr/>
                </p:nvSpPr>
                <p:spPr>
                  <a:xfrm>
                    <a:off x="3076575" y="3729566"/>
                    <a:ext cx="1354665" cy="3439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58" name="Google Shape;158;p8"/>
                <p:cNvSpPr/>
                <p:nvPr/>
              </p:nvSpPr>
              <p:spPr>
                <a:xfrm>
                  <a:off x="1623164" y="3252682"/>
                  <a:ext cx="1746569" cy="4240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59" name="Google Shape;159;p8"/>
              <p:cNvPicPr preferRelativeResize="0"/>
              <p:nvPr/>
            </p:nvPicPr>
            <p:blipFill rotWithShape="1">
              <a:blip r:embed="rId8">
                <a:alphaModFix/>
              </a:blip>
              <a:srcRect/>
              <a:stretch/>
            </p:blipFill>
            <p:spPr>
              <a:xfrm>
                <a:off x="229183" y="3297027"/>
                <a:ext cx="2774203" cy="1900682"/>
              </a:xfrm>
              <a:prstGeom prst="rect">
                <a:avLst/>
              </a:prstGeom>
              <a:noFill/>
              <a:ln>
                <a:noFill/>
              </a:ln>
            </p:spPr>
          </p:pic>
          <p:sp>
            <p:nvSpPr>
              <p:cNvPr id="160" name="Google Shape;160;p8"/>
              <p:cNvSpPr/>
              <p:nvPr/>
            </p:nvSpPr>
            <p:spPr>
              <a:xfrm>
                <a:off x="154983" y="935250"/>
                <a:ext cx="2968845" cy="5696925"/>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50" name="Google Shape;150;p8"/>
          <p:cNvSpPr txBox="1">
            <a:spLocks noGrp="1"/>
          </p:cNvSpPr>
          <p:nvPr>
            <p:ph type="title"/>
          </p:nvPr>
        </p:nvSpPr>
        <p:spPr>
          <a:xfrm>
            <a:off x="317741" y="142865"/>
            <a:ext cx="8504100" cy="8089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venir"/>
              <a:buNone/>
            </a:pPr>
            <a:r>
              <a:rPr lang="en-US" sz="3200" b="1" dirty="0">
                <a:latin typeface="Avenir"/>
                <a:ea typeface="Avenir"/>
                <a:cs typeface="Avenir"/>
                <a:sym typeface="Avenir"/>
              </a:rPr>
              <a:t>Types of </a:t>
            </a:r>
            <a:r>
              <a:rPr lang="en-US" sz="3200" b="1" dirty="0" smtClean="0">
                <a:latin typeface="Avenir"/>
                <a:ea typeface="Avenir"/>
                <a:cs typeface="Avenir"/>
                <a:sym typeface="Avenir"/>
              </a:rPr>
              <a:t>Distributions by Skew</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2" name="Group 1" descr="Four images of distributions that are what we call normal. That is because they show a symmetrical mountain when their values are graphed with the peak in the middle.">
            <a:extLst>
              <a:ext uri="{FF2B5EF4-FFF2-40B4-BE49-F238E27FC236}">
                <a16:creationId xmlns:a16="http://schemas.microsoft.com/office/drawing/2014/main" id="{32E95468-0F54-4B4D-9E89-FE2344AD11C5}"/>
              </a:ext>
            </a:extLst>
          </p:cNvPr>
          <p:cNvGrpSpPr/>
          <p:nvPr/>
        </p:nvGrpSpPr>
        <p:grpSpPr>
          <a:xfrm>
            <a:off x="454801" y="1304906"/>
            <a:ext cx="8481443" cy="5349894"/>
            <a:chOff x="454801" y="1304906"/>
            <a:chExt cx="8481443" cy="5349894"/>
          </a:xfrm>
        </p:grpSpPr>
        <p:pic>
          <p:nvPicPr>
            <p:cNvPr id="185" name="Google Shape;185;p10" descr="aaaa.png"/>
            <p:cNvPicPr preferRelativeResize="0"/>
            <p:nvPr/>
          </p:nvPicPr>
          <p:blipFill rotWithShape="1">
            <a:blip r:embed="rId3">
              <a:alphaModFix/>
            </a:blip>
            <a:srcRect/>
            <a:stretch/>
          </p:blipFill>
          <p:spPr>
            <a:xfrm>
              <a:off x="4961464" y="3908177"/>
              <a:ext cx="3445934" cy="2746623"/>
            </a:xfrm>
            <a:prstGeom prst="rect">
              <a:avLst/>
            </a:prstGeom>
            <a:noFill/>
            <a:ln>
              <a:noFill/>
            </a:ln>
          </p:spPr>
        </p:pic>
        <p:grpSp>
          <p:nvGrpSpPr>
            <p:cNvPr id="186" name="Google Shape;186;p10"/>
            <p:cNvGrpSpPr/>
            <p:nvPr/>
          </p:nvGrpSpPr>
          <p:grpSpPr>
            <a:xfrm>
              <a:off x="454801" y="2962900"/>
              <a:ext cx="4262333" cy="3351317"/>
              <a:chOff x="203200" y="3252682"/>
              <a:chExt cx="4262333" cy="3351317"/>
            </a:xfrm>
          </p:grpSpPr>
          <p:grpSp>
            <p:nvGrpSpPr>
              <p:cNvPr id="187" name="Google Shape;187;p10"/>
              <p:cNvGrpSpPr/>
              <p:nvPr/>
            </p:nvGrpSpPr>
            <p:grpSpPr>
              <a:xfrm>
                <a:off x="203200" y="3649131"/>
                <a:ext cx="4262333" cy="2954868"/>
                <a:chOff x="203200" y="3649131"/>
                <a:chExt cx="4262333" cy="2954868"/>
              </a:xfrm>
            </p:grpSpPr>
            <p:pic>
              <p:nvPicPr>
                <p:cNvPr id="188" name="Google Shape;188;p10" descr="1.png"/>
                <p:cNvPicPr preferRelativeResize="0"/>
                <p:nvPr/>
              </p:nvPicPr>
              <p:blipFill rotWithShape="1">
                <a:blip r:embed="rId4">
                  <a:alphaModFix/>
                </a:blip>
                <a:srcRect/>
                <a:stretch/>
              </p:blipFill>
              <p:spPr>
                <a:xfrm>
                  <a:off x="203200" y="3649131"/>
                  <a:ext cx="4262333" cy="2954868"/>
                </a:xfrm>
                <a:prstGeom prst="rect">
                  <a:avLst/>
                </a:prstGeom>
                <a:noFill/>
                <a:ln>
                  <a:noFill/>
                </a:ln>
              </p:spPr>
            </p:pic>
            <p:sp>
              <p:nvSpPr>
                <p:cNvPr id="189" name="Google Shape;189;p10"/>
                <p:cNvSpPr/>
                <p:nvPr/>
              </p:nvSpPr>
              <p:spPr>
                <a:xfrm>
                  <a:off x="3076575" y="3729566"/>
                  <a:ext cx="1354665" cy="3439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90" name="Google Shape;190;p10"/>
              <p:cNvSpPr/>
              <p:nvPr/>
            </p:nvSpPr>
            <p:spPr>
              <a:xfrm>
                <a:off x="1623164" y="3252682"/>
                <a:ext cx="1746569" cy="4240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91" name="Google Shape;191;p10" descr="NormalDist.png"/>
            <p:cNvPicPr preferRelativeResize="0"/>
            <p:nvPr/>
          </p:nvPicPr>
          <p:blipFill rotWithShape="1">
            <a:blip r:embed="rId5">
              <a:alphaModFix/>
            </a:blip>
            <a:srcRect/>
            <a:stretch/>
          </p:blipFill>
          <p:spPr>
            <a:xfrm>
              <a:off x="3302001" y="1492148"/>
              <a:ext cx="5634243" cy="2310086"/>
            </a:xfrm>
            <a:prstGeom prst="rect">
              <a:avLst/>
            </a:prstGeom>
            <a:noFill/>
            <a:ln>
              <a:noFill/>
            </a:ln>
          </p:spPr>
        </p:pic>
        <p:pic>
          <p:nvPicPr>
            <p:cNvPr id="192" name="Google Shape;192;p10" descr="normal.png"/>
            <p:cNvPicPr preferRelativeResize="0"/>
            <p:nvPr/>
          </p:nvPicPr>
          <p:blipFill rotWithShape="1">
            <a:blip r:embed="rId6">
              <a:alphaModFix/>
            </a:blip>
            <a:srcRect/>
            <a:stretch/>
          </p:blipFill>
          <p:spPr>
            <a:xfrm>
              <a:off x="1523997" y="1304906"/>
              <a:ext cx="2761353" cy="1881630"/>
            </a:xfrm>
            <a:prstGeom prst="rect">
              <a:avLst/>
            </a:prstGeom>
            <a:noFill/>
            <a:ln>
              <a:noFill/>
            </a:ln>
          </p:spPr>
        </p:pic>
      </p:grpSp>
      <p:sp>
        <p:nvSpPr>
          <p:cNvPr id="183" name="Google Shape;183;p10"/>
          <p:cNvSpPr txBox="1">
            <a:spLocks noGrp="1"/>
          </p:cNvSpPr>
          <p:nvPr>
            <p:ph type="title"/>
          </p:nvPr>
        </p:nvSpPr>
        <p:spPr>
          <a:xfrm>
            <a:off x="457200" y="152400"/>
            <a:ext cx="8153400" cy="103293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“Normal” Distributions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2" name="Group 1" descr="Three frequency distributions. From left to right, first shows a single, symmetrical mountain in the middle. Second shows a peak closer to the y-axis and then it drops down. The third shows a gradual increase to an eventual peak.">
            <a:extLst>
              <a:ext uri="{FF2B5EF4-FFF2-40B4-BE49-F238E27FC236}">
                <a16:creationId xmlns:a16="http://schemas.microsoft.com/office/drawing/2014/main" id="{B9E4C65F-A180-4A22-B6AB-84B768E5F457}"/>
              </a:ext>
            </a:extLst>
          </p:cNvPr>
          <p:cNvGrpSpPr/>
          <p:nvPr/>
        </p:nvGrpSpPr>
        <p:grpSpPr>
          <a:xfrm>
            <a:off x="777471" y="1721241"/>
            <a:ext cx="7692633" cy="3500645"/>
            <a:chOff x="777471" y="1721241"/>
            <a:chExt cx="7692633" cy="3500645"/>
          </a:xfrm>
        </p:grpSpPr>
        <p:sp>
          <p:nvSpPr>
            <p:cNvPr id="176" name="Google Shape;176;p9" descr="The third image is unimodal with a negative skew"/>
            <p:cNvSpPr txBox="1"/>
            <p:nvPr/>
          </p:nvSpPr>
          <p:spPr>
            <a:xfrm>
              <a:off x="6026113" y="4574117"/>
              <a:ext cx="2180424" cy="646331"/>
            </a:xfrm>
            <a:prstGeom prst="rect">
              <a:avLst/>
            </a:prstGeom>
            <a:solidFill>
              <a:srgbClr val="D2533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Avenir"/>
                  <a:ea typeface="Avenir"/>
                  <a:cs typeface="Avenir"/>
                  <a:sym typeface="Avenir"/>
                </a:rPr>
                <a:t>Unimodal,</a:t>
              </a:r>
              <a:endParaRPr/>
            </a:p>
            <a:p>
              <a:pPr marL="0" marR="0" lvl="0" indent="0" algn="ctr" rtl="0">
                <a:spcBef>
                  <a:spcPts val="0"/>
                </a:spcBef>
                <a:spcAft>
                  <a:spcPts val="0"/>
                </a:spcAft>
                <a:buNone/>
              </a:pPr>
              <a:r>
                <a:rPr lang="en-US" sz="1800" b="1" i="0" u="none" strike="noStrike" cap="none">
                  <a:solidFill>
                    <a:schemeClr val="lt1"/>
                  </a:solidFill>
                  <a:latin typeface="Avenir"/>
                  <a:ea typeface="Avenir"/>
                  <a:cs typeface="Avenir"/>
                  <a:sym typeface="Avenir"/>
                </a:rPr>
                <a:t>Negative Skew</a:t>
              </a:r>
              <a:endParaRPr/>
            </a:p>
          </p:txBody>
        </p:sp>
        <p:pic>
          <p:nvPicPr>
            <p:cNvPr id="173" name="Google Shape;173;p9"/>
            <p:cNvPicPr preferRelativeResize="0"/>
            <p:nvPr/>
          </p:nvPicPr>
          <p:blipFill rotWithShape="1">
            <a:blip r:embed="rId3">
              <a:alphaModFix/>
            </a:blip>
            <a:srcRect/>
            <a:stretch/>
          </p:blipFill>
          <p:spPr>
            <a:xfrm>
              <a:off x="777471" y="1721241"/>
              <a:ext cx="7692633" cy="2734815"/>
            </a:xfrm>
            <a:prstGeom prst="rect">
              <a:avLst/>
            </a:prstGeom>
            <a:noFill/>
            <a:ln>
              <a:noFill/>
            </a:ln>
          </p:spPr>
        </p:pic>
        <p:sp>
          <p:nvSpPr>
            <p:cNvPr id="174" name="Google Shape;174;p9" descr="First distribution image is unimodal, symmetric, no skew"/>
            <p:cNvSpPr txBox="1"/>
            <p:nvPr/>
          </p:nvSpPr>
          <p:spPr>
            <a:xfrm>
              <a:off x="777471" y="4575555"/>
              <a:ext cx="2589007" cy="646331"/>
            </a:xfrm>
            <a:prstGeom prst="rect">
              <a:avLst/>
            </a:prstGeom>
            <a:solidFill>
              <a:srgbClr val="D2533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Avenir"/>
                  <a:ea typeface="Avenir"/>
                  <a:cs typeface="Avenir"/>
                  <a:sym typeface="Avenir"/>
                </a:rPr>
                <a:t>Unimodal, Symmetric (no skew)</a:t>
              </a:r>
              <a:endParaRPr/>
            </a:p>
          </p:txBody>
        </p:sp>
        <p:sp>
          <p:nvSpPr>
            <p:cNvPr id="175" name="Google Shape;175;p9" descr="The second image is unimodal with a positive skew"/>
            <p:cNvSpPr txBox="1"/>
            <p:nvPr/>
          </p:nvSpPr>
          <p:spPr>
            <a:xfrm>
              <a:off x="3602738" y="4575554"/>
              <a:ext cx="2111888" cy="646331"/>
            </a:xfrm>
            <a:prstGeom prst="rect">
              <a:avLst/>
            </a:prstGeom>
            <a:solidFill>
              <a:srgbClr val="D2533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lt1"/>
                  </a:solidFill>
                  <a:latin typeface="Avenir"/>
                  <a:ea typeface="Avenir"/>
                  <a:cs typeface="Avenir"/>
                  <a:sym typeface="Avenir"/>
                </a:rPr>
                <a:t>Unimodal, Positive Skew</a:t>
              </a:r>
              <a:endParaRPr dirty="0"/>
            </a:p>
          </p:txBody>
        </p:sp>
      </p:grpSp>
      <p:sp>
        <p:nvSpPr>
          <p:cNvPr id="177" name="Google Shape;177;p9"/>
          <p:cNvSpPr txBox="1">
            <a:spLocks noGrp="1"/>
          </p:cNvSpPr>
          <p:nvPr>
            <p:ph type="title"/>
          </p:nvPr>
        </p:nvSpPr>
        <p:spPr>
          <a:xfrm>
            <a:off x="371737" y="448017"/>
            <a:ext cx="8504100" cy="8089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venir"/>
              <a:buNone/>
            </a:pPr>
            <a:r>
              <a:rPr lang="en-US" sz="4000" b="1">
                <a:latin typeface="Avenir"/>
                <a:ea typeface="Avenir"/>
                <a:cs typeface="Avenir"/>
                <a:sym typeface="Avenir"/>
              </a:rPr>
              <a:t>Name that distribution!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722313" y="3230174"/>
            <a:ext cx="7772400" cy="1362075"/>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ts val="6480"/>
              <a:buFont typeface="Avenir"/>
              <a:buNone/>
            </a:pPr>
            <a:r>
              <a:rPr lang="en-US" sz="6480" dirty="0">
                <a:latin typeface="Avenir"/>
                <a:ea typeface="Avenir"/>
                <a:cs typeface="Avenir"/>
                <a:sym typeface="Avenir"/>
              </a:rPr>
              <a:t>MEASURES OF CENTRAL TENDENCY</a:t>
            </a:r>
            <a:endParaRPr dirty="0"/>
          </a:p>
        </p:txBody>
      </p:sp>
      <p:sp>
        <p:nvSpPr>
          <p:cNvPr id="214" name="Google Shape;214;p13"/>
          <p:cNvSpPr txBox="1">
            <a:spLocks noGrp="1"/>
          </p:cNvSpPr>
          <p:nvPr>
            <p:ph type="body" idx="1"/>
          </p:nvPr>
        </p:nvSpPr>
        <p:spPr>
          <a:xfrm>
            <a:off x="722313" y="1729987"/>
            <a:ext cx="7772400" cy="1500187"/>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rgbClr val="888888"/>
              </a:buClr>
              <a:buSzPts val="2000"/>
              <a:buFont typeface="Noto Sans Symbols"/>
              <a:buNone/>
            </a:pPr>
            <a:r>
              <a:rPr lang="en-US" sz="2000" b="0" i="0" u="none" strike="noStrike" cap="none" dirty="0">
                <a:solidFill>
                  <a:srgbClr val="888888"/>
                </a:solidFill>
                <a:latin typeface="Avenir"/>
                <a:ea typeface="Avenir"/>
                <a:cs typeface="Avenir"/>
                <a:sym typeface="Avenir"/>
              </a:rPr>
              <a:t>Step 2 in looking at and describing results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2240</TotalTime>
  <Words>1969</Words>
  <Application>Microsoft Office PowerPoint</Application>
  <PresentationFormat>On-screen Show (4:3)</PresentationFormat>
  <Paragraphs>513</Paragraphs>
  <Slides>44</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Noto Sans Symbols</vt:lpstr>
      <vt:lpstr>Times New Roman</vt:lpstr>
      <vt:lpstr>-apple-system</vt:lpstr>
      <vt:lpstr>Avenir</vt:lpstr>
      <vt:lpstr>Century Gothic</vt:lpstr>
      <vt:lpstr>Calibri</vt:lpstr>
      <vt:lpstr>Office Theme</vt:lpstr>
      <vt:lpstr>Descriptive Statistics</vt:lpstr>
      <vt:lpstr>Statistics</vt:lpstr>
      <vt:lpstr>Two Types of Statistics</vt:lpstr>
      <vt:lpstr>Frequencies</vt:lpstr>
      <vt:lpstr>Types of Distributions by Mode</vt:lpstr>
      <vt:lpstr>Types of Distributions by Skew</vt:lpstr>
      <vt:lpstr>“Normal” Distributions</vt:lpstr>
      <vt:lpstr>Name that distribution!</vt:lpstr>
      <vt:lpstr>MEASURES OF CENTRAL TENDENCY</vt:lpstr>
      <vt:lpstr>What is a central tendency?</vt:lpstr>
      <vt:lpstr>Imagine you knew the following</vt:lpstr>
      <vt:lpstr>Measures of central tendency</vt:lpstr>
      <vt:lpstr>PowerPoint Presentation</vt:lpstr>
      <vt:lpstr>The Mean (M, i.e. the “average”)</vt:lpstr>
      <vt:lpstr>What happens to M when…</vt:lpstr>
      <vt:lpstr>When Won’t M  Work?</vt:lpstr>
      <vt:lpstr>The Median</vt:lpstr>
      <vt:lpstr>The Mode</vt:lpstr>
      <vt:lpstr>Summarizing Central Tendency</vt:lpstr>
      <vt:lpstr>PowerPoint Presentation</vt:lpstr>
      <vt:lpstr>Selecting a Measure of Central Tendency</vt:lpstr>
      <vt:lpstr>Selecting a Measure of Central Tendency</vt:lpstr>
      <vt:lpstr>Selecting a Measure of Central Tendency</vt:lpstr>
      <vt:lpstr>Central Tendency and the Shape of the Distribution</vt:lpstr>
      <vt:lpstr>A statistician drowned crossing a river that was 3-feet deep on average</vt:lpstr>
      <vt:lpstr>Measures of Variability</vt:lpstr>
      <vt:lpstr>What is variability?</vt:lpstr>
      <vt:lpstr>Measures of Variability</vt:lpstr>
      <vt:lpstr>Problems with the range</vt:lpstr>
      <vt:lpstr>Measures of Variability</vt:lpstr>
      <vt:lpstr>The Variance (s2)</vt:lpstr>
      <vt:lpstr>The Variance (s2)</vt:lpstr>
      <vt:lpstr>Sample Variance (s2 or σ2)</vt:lpstr>
      <vt:lpstr>Sample Standard Deviation (s or σ)</vt:lpstr>
      <vt:lpstr>Normal Distributions</vt:lpstr>
      <vt:lpstr>Understanding SD Graphically</vt:lpstr>
      <vt:lpstr>Test your understanding</vt:lpstr>
      <vt:lpstr>Test your understanding</vt:lpstr>
      <vt:lpstr>Properties of the SD</vt:lpstr>
      <vt:lpstr>Properties of the SD</vt:lpstr>
      <vt:lpstr>Properties of the SD</vt:lpstr>
      <vt:lpstr>Properties of the SD</vt:lpstr>
      <vt:lpstr>Comprehension Check</vt:lpstr>
      <vt:lpstr>Now Let’s Try it Together  calculate M and 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dc:title>
  <dc:creator>Kaori Kubo Germano</dc:creator>
  <cp:lastModifiedBy>Hess, Yanine</cp:lastModifiedBy>
  <cp:revision>39</cp:revision>
  <dcterms:created xsi:type="dcterms:W3CDTF">2017-01-13T16:21:40Z</dcterms:created>
  <dcterms:modified xsi:type="dcterms:W3CDTF">2021-09-03T19:52:03Z</dcterms:modified>
</cp:coreProperties>
</file>